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867" r:id="rId1"/>
    <p:sldMasterId id="2147488133" r:id="rId2"/>
  </p:sldMasterIdLst>
  <p:notesMasterIdLst>
    <p:notesMasterId r:id="rId51"/>
  </p:notesMasterIdLst>
  <p:sldIdLst>
    <p:sldId id="583" r:id="rId3"/>
    <p:sldId id="584" r:id="rId4"/>
    <p:sldId id="585" r:id="rId5"/>
    <p:sldId id="586" r:id="rId6"/>
    <p:sldId id="587" r:id="rId7"/>
    <p:sldId id="588" r:id="rId8"/>
    <p:sldId id="589" r:id="rId9"/>
    <p:sldId id="590" r:id="rId10"/>
    <p:sldId id="614" r:id="rId11"/>
    <p:sldId id="615" r:id="rId12"/>
    <p:sldId id="591" r:id="rId13"/>
    <p:sldId id="592" r:id="rId14"/>
    <p:sldId id="630" r:id="rId15"/>
    <p:sldId id="593" r:id="rId16"/>
    <p:sldId id="594" r:id="rId17"/>
    <p:sldId id="258" r:id="rId18"/>
    <p:sldId id="611" r:id="rId19"/>
    <p:sldId id="612" r:id="rId20"/>
    <p:sldId id="613" r:id="rId21"/>
    <p:sldId id="595" r:id="rId22"/>
    <p:sldId id="458" r:id="rId23"/>
    <p:sldId id="596" r:id="rId24"/>
    <p:sldId id="597" r:id="rId25"/>
    <p:sldId id="601" r:id="rId26"/>
    <p:sldId id="631" r:id="rId27"/>
    <p:sldId id="632" r:id="rId28"/>
    <p:sldId id="617" r:id="rId29"/>
    <p:sldId id="619" r:id="rId30"/>
    <p:sldId id="620" r:id="rId31"/>
    <p:sldId id="621" r:id="rId32"/>
    <p:sldId id="623" r:id="rId33"/>
    <p:sldId id="642" r:id="rId34"/>
    <p:sldId id="626" r:id="rId35"/>
    <p:sldId id="627" r:id="rId36"/>
    <p:sldId id="636" r:id="rId37"/>
    <p:sldId id="641" r:id="rId38"/>
    <p:sldId id="637" r:id="rId39"/>
    <p:sldId id="638" r:id="rId40"/>
    <p:sldId id="643" r:id="rId41"/>
    <p:sldId id="629" r:id="rId42"/>
    <p:sldId id="635" r:id="rId43"/>
    <p:sldId id="634" r:id="rId44"/>
    <p:sldId id="283" r:id="rId45"/>
    <p:sldId id="624" r:id="rId46"/>
    <p:sldId id="639" r:id="rId47"/>
    <p:sldId id="640" r:id="rId48"/>
    <p:sldId id="603" r:id="rId49"/>
    <p:sldId id="602" r:id="rId50"/>
  </p:sldIdLst>
  <p:sldSz cx="9144000" cy="6858000" type="screen4x3"/>
  <p:notesSz cx="7315200" cy="9601200"/>
  <p:custDataLst>
    <p:tags r:id="rId5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0C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2" autoAdjust="0"/>
    <p:restoredTop sz="87298" autoAdjust="0"/>
  </p:normalViewPr>
  <p:slideViewPr>
    <p:cSldViewPr>
      <p:cViewPr varScale="1">
        <p:scale>
          <a:sx n="79" d="100"/>
          <a:sy n="79" d="100"/>
        </p:scale>
        <p:origin x="2178" y="528"/>
      </p:cViewPr>
      <p:guideLst>
        <p:guide orient="horz" pos="2160"/>
        <p:guide pos="2880"/>
      </p:guideLst>
    </p:cSldViewPr>
  </p:slideViewPr>
  <p:notesTextViewPr>
    <p:cViewPr>
      <p:scale>
        <a:sx n="3" d="2"/>
        <a:sy n="3" d="2"/>
      </p:scale>
      <p:origin x="0" y="0"/>
    </p:cViewPr>
  </p:notesTextViewPr>
  <p:sorterViewPr>
    <p:cViewPr varScale="1">
      <p:scale>
        <a:sx n="90" d="100"/>
        <a:sy n="90" d="100"/>
      </p:scale>
      <p:origin x="0" y="-504"/>
    </p:cViewPr>
  </p:sorterViewPr>
  <p:notesViewPr>
    <p:cSldViewPr>
      <p:cViewPr varScale="1">
        <p:scale>
          <a:sx n="88" d="100"/>
          <a:sy n="88" d="100"/>
        </p:scale>
        <p:origin x="-3822"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0C0790-D778-4F8A-AABC-99036310570B}"/>
              </a:ext>
            </a:extLst>
          </p:cNvPr>
          <p:cNvSpPr>
            <a:spLocks noGrp="1"/>
          </p:cNvSpPr>
          <p:nvPr>
            <p:ph type="hdr" sz="quarter"/>
          </p:nvPr>
        </p:nvSpPr>
        <p:spPr>
          <a:xfrm>
            <a:off x="2" y="1"/>
            <a:ext cx="3170582" cy="478748"/>
          </a:xfrm>
          <a:prstGeom prst="rect">
            <a:avLst/>
          </a:prstGeom>
        </p:spPr>
        <p:txBody>
          <a:bodyPr vert="horz" lIns="96642" tIns="48323" rIns="96642" bIns="48323"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B78D9377-F228-4917-B50C-DA629D1F0919}"/>
              </a:ext>
            </a:extLst>
          </p:cNvPr>
          <p:cNvSpPr>
            <a:spLocks noGrp="1"/>
          </p:cNvSpPr>
          <p:nvPr>
            <p:ph type="dt" idx="1"/>
          </p:nvPr>
        </p:nvSpPr>
        <p:spPr>
          <a:xfrm>
            <a:off x="4142964" y="1"/>
            <a:ext cx="3170582" cy="478748"/>
          </a:xfrm>
          <a:prstGeom prst="rect">
            <a:avLst/>
          </a:prstGeom>
        </p:spPr>
        <p:txBody>
          <a:bodyPr vert="horz" lIns="96642" tIns="48323" rIns="96642" bIns="48323" rtlCol="0"/>
          <a:lstStyle>
            <a:lvl1pPr algn="r">
              <a:defRPr sz="1200">
                <a:latin typeface="Arial" charset="0"/>
              </a:defRPr>
            </a:lvl1pPr>
          </a:lstStyle>
          <a:p>
            <a:pPr>
              <a:defRPr/>
            </a:pPr>
            <a:fld id="{0DC9B022-79A0-4119-BA94-D98D3D5B4A24}" type="datetimeFigureOut">
              <a:rPr lang="en-US"/>
              <a:pPr>
                <a:defRPr/>
              </a:pPr>
              <a:t>5/27/2026</a:t>
            </a:fld>
            <a:endParaRPr lang="en-US" dirty="0"/>
          </a:p>
        </p:txBody>
      </p:sp>
      <p:sp>
        <p:nvSpPr>
          <p:cNvPr id="4" name="Slide Image Placeholder 3">
            <a:extLst>
              <a:ext uri="{FF2B5EF4-FFF2-40B4-BE49-F238E27FC236}">
                <a16:creationId xmlns:a16="http://schemas.microsoft.com/office/drawing/2014/main" id="{E03D7A1B-7FC3-440D-AB3E-8DF2DA63B16B}"/>
              </a:ext>
            </a:extLst>
          </p:cNvPr>
          <p:cNvSpPr>
            <a:spLocks noGrp="1" noRot="1" noChangeAspect="1"/>
          </p:cNvSpPr>
          <p:nvPr>
            <p:ph type="sldImg" idx="2"/>
          </p:nvPr>
        </p:nvSpPr>
        <p:spPr>
          <a:xfrm>
            <a:off x="1258888" y="719138"/>
            <a:ext cx="4797425" cy="3598862"/>
          </a:xfrm>
          <a:prstGeom prst="rect">
            <a:avLst/>
          </a:prstGeom>
          <a:noFill/>
          <a:ln w="12700">
            <a:solidFill>
              <a:prstClr val="black"/>
            </a:solidFill>
          </a:ln>
        </p:spPr>
        <p:txBody>
          <a:bodyPr vert="horz" lIns="96642" tIns="48323" rIns="96642" bIns="48323" rtlCol="0" anchor="ctr"/>
          <a:lstStyle/>
          <a:p>
            <a:pPr lvl="0"/>
            <a:endParaRPr lang="en-US" noProof="0" dirty="0"/>
          </a:p>
        </p:txBody>
      </p:sp>
      <p:sp>
        <p:nvSpPr>
          <p:cNvPr id="5" name="Notes Placeholder 4">
            <a:extLst>
              <a:ext uri="{FF2B5EF4-FFF2-40B4-BE49-F238E27FC236}">
                <a16:creationId xmlns:a16="http://schemas.microsoft.com/office/drawing/2014/main" id="{1F21A95C-F511-4BB9-9B31-330F36A0B750}"/>
              </a:ext>
            </a:extLst>
          </p:cNvPr>
          <p:cNvSpPr>
            <a:spLocks noGrp="1"/>
          </p:cNvSpPr>
          <p:nvPr>
            <p:ph type="body" sz="quarter" idx="3"/>
          </p:nvPr>
        </p:nvSpPr>
        <p:spPr>
          <a:xfrm>
            <a:off x="732183" y="4561227"/>
            <a:ext cx="5850835" cy="4320213"/>
          </a:xfrm>
          <a:prstGeom prst="rect">
            <a:avLst/>
          </a:prstGeom>
        </p:spPr>
        <p:txBody>
          <a:bodyPr vert="horz" lIns="96642" tIns="48323" rIns="96642" bIns="483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B3D929A-DE9D-4243-8FB8-66844B8DAB44}"/>
              </a:ext>
            </a:extLst>
          </p:cNvPr>
          <p:cNvSpPr>
            <a:spLocks noGrp="1"/>
          </p:cNvSpPr>
          <p:nvPr>
            <p:ph type="ftr" sz="quarter" idx="4"/>
          </p:nvPr>
        </p:nvSpPr>
        <p:spPr>
          <a:xfrm>
            <a:off x="2" y="9120814"/>
            <a:ext cx="3170582" cy="478748"/>
          </a:xfrm>
          <a:prstGeom prst="rect">
            <a:avLst/>
          </a:prstGeom>
        </p:spPr>
        <p:txBody>
          <a:bodyPr vert="horz" lIns="96642" tIns="48323" rIns="96642" bIns="48323"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69B7185-E7C3-450D-89BB-E770F6AB5D23}"/>
              </a:ext>
            </a:extLst>
          </p:cNvPr>
          <p:cNvSpPr>
            <a:spLocks noGrp="1"/>
          </p:cNvSpPr>
          <p:nvPr>
            <p:ph type="sldNum" sz="quarter" idx="5"/>
          </p:nvPr>
        </p:nvSpPr>
        <p:spPr>
          <a:xfrm>
            <a:off x="4142964" y="9120814"/>
            <a:ext cx="3170582" cy="478748"/>
          </a:xfrm>
          <a:prstGeom prst="rect">
            <a:avLst/>
          </a:prstGeom>
        </p:spPr>
        <p:txBody>
          <a:bodyPr vert="horz" wrap="square" lIns="96642" tIns="48323" rIns="96642" bIns="48323" numCol="1" anchor="b" anchorCtr="0" compatLnSpc="1">
            <a:prstTxWarp prst="textNoShape">
              <a:avLst/>
            </a:prstTxWarp>
          </a:bodyPr>
          <a:lstStyle>
            <a:lvl1pPr algn="r">
              <a:defRPr sz="1200"/>
            </a:lvl1pPr>
          </a:lstStyle>
          <a:p>
            <a:pPr>
              <a:defRPr/>
            </a:pPr>
            <a:fld id="{0412B13A-926C-4109-855C-16D0F19CFBED}" type="slidenum">
              <a:rPr lang="en-US" altLang="en-US"/>
              <a:pPr>
                <a:defRPr/>
              </a:pPr>
              <a:t>‹#›</a:t>
            </a:fld>
            <a:endParaRPr lang="en-US" altLang="en-US"/>
          </a:p>
        </p:txBody>
      </p:sp>
    </p:spTree>
    <p:extLst>
      <p:ext uri="{BB962C8B-B14F-4D97-AF65-F5344CB8AC3E}">
        <p14:creationId xmlns:p14="http://schemas.microsoft.com/office/powerpoint/2010/main" val="2746699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10 loads of process spread</a:t>
            </a:r>
          </a:p>
        </p:txBody>
      </p:sp>
      <p:sp>
        <p:nvSpPr>
          <p:cNvPr id="4" name="Slide Number Placeholder 3"/>
          <p:cNvSpPr>
            <a:spLocks noGrp="1"/>
          </p:cNvSpPr>
          <p:nvPr>
            <p:ph type="sldNum" sz="quarter" idx="5"/>
          </p:nvPr>
        </p:nvSpPr>
        <p:spPr/>
        <p:txBody>
          <a:bodyPr/>
          <a:lstStyle/>
          <a:p>
            <a:pPr>
              <a:defRPr/>
            </a:pPr>
            <a:fld id="{0412B13A-926C-4109-855C-16D0F19CFBED}" type="slidenum">
              <a:rPr lang="en-US" altLang="en-US" smtClean="0"/>
              <a:pPr>
                <a:defRPr/>
              </a:pPr>
              <a:t>6</a:t>
            </a:fld>
            <a:endParaRPr lang="en-US" altLang="en-US"/>
          </a:p>
        </p:txBody>
      </p:sp>
    </p:spTree>
    <p:extLst>
      <p:ext uri="{BB962C8B-B14F-4D97-AF65-F5344CB8AC3E}">
        <p14:creationId xmlns:p14="http://schemas.microsoft.com/office/powerpoint/2010/main" val="306141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John Matra- president of Amston Lake Association</a:t>
            </a:r>
          </a:p>
        </p:txBody>
      </p:sp>
      <p:sp>
        <p:nvSpPr>
          <p:cNvPr id="4" name="Slide Number Placeholder 3"/>
          <p:cNvSpPr>
            <a:spLocks noGrp="1"/>
          </p:cNvSpPr>
          <p:nvPr>
            <p:ph type="sldNum" sz="quarter" idx="5"/>
          </p:nvPr>
        </p:nvSpPr>
        <p:spPr/>
        <p:txBody>
          <a:bodyPr/>
          <a:lstStyle/>
          <a:p>
            <a:pPr>
              <a:defRPr/>
            </a:pPr>
            <a:fld id="{0412B13A-926C-4109-855C-16D0F19CFBED}" type="slidenum">
              <a:rPr lang="en-US" altLang="en-US" smtClean="0"/>
              <a:pPr>
                <a:defRPr/>
              </a:pPr>
              <a:t>16</a:t>
            </a:fld>
            <a:endParaRPr lang="en-US" altLang="en-US"/>
          </a:p>
        </p:txBody>
      </p:sp>
    </p:spTree>
    <p:extLst>
      <p:ext uri="{BB962C8B-B14F-4D97-AF65-F5344CB8AC3E}">
        <p14:creationId xmlns:p14="http://schemas.microsoft.com/office/powerpoint/2010/main" val="3756810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12B13A-926C-4109-855C-16D0F19CFBED}" type="slidenum">
              <a:rPr lang="en-US" altLang="en-US" smtClean="0"/>
              <a:pPr>
                <a:defRPr/>
              </a:pPr>
              <a:t>21</a:t>
            </a:fld>
            <a:endParaRPr lang="en-US" altLang="en-US"/>
          </a:p>
        </p:txBody>
      </p:sp>
    </p:spTree>
    <p:extLst>
      <p:ext uri="{BB962C8B-B14F-4D97-AF65-F5344CB8AC3E}">
        <p14:creationId xmlns:p14="http://schemas.microsoft.com/office/powerpoint/2010/main" val="1527500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31160D-BD64-4811-B3B1-40E27B2D0EED}"/>
              </a:ext>
            </a:extLst>
          </p:cNvPr>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4EE06F2D-B60F-4A61-826B-E9D520216EA4}"/>
              </a:ext>
            </a:extLst>
          </p:cNvPr>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AB142FD3-C78F-421B-BA8E-705DC8871B8F}"/>
              </a:ext>
            </a:extLst>
          </p:cNvPr>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C82D8308-6B0E-47B6-9A06-734638DF652D}"/>
              </a:ext>
            </a:extLst>
          </p:cNvPr>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0" name="Date Placeholder 27">
            <a:extLst>
              <a:ext uri="{FF2B5EF4-FFF2-40B4-BE49-F238E27FC236}">
                <a16:creationId xmlns:a16="http://schemas.microsoft.com/office/drawing/2014/main" id="{89C39B57-4C3E-44FF-BBC1-FA517290BD6F}"/>
              </a:ext>
            </a:extLst>
          </p:cNvPr>
          <p:cNvSpPr>
            <a:spLocks noGrp="1"/>
          </p:cNvSpPr>
          <p:nvPr>
            <p:ph type="dt" sz="half" idx="10"/>
          </p:nvPr>
        </p:nvSpPr>
        <p:spPr>
          <a:xfrm>
            <a:off x="6400800" y="6354763"/>
            <a:ext cx="2286000" cy="366712"/>
          </a:xfrm>
        </p:spPr>
        <p:txBody>
          <a:bodyPr/>
          <a:lstStyle>
            <a:lvl1pPr>
              <a:defRPr sz="1400"/>
            </a:lvl1pPr>
          </a:lstStyle>
          <a:p>
            <a:pPr>
              <a:defRPr/>
            </a:pPr>
            <a:endParaRPr lang="en-US"/>
          </a:p>
        </p:txBody>
      </p:sp>
      <p:sp>
        <p:nvSpPr>
          <p:cNvPr id="11" name="Footer Placeholder 16">
            <a:extLst>
              <a:ext uri="{FF2B5EF4-FFF2-40B4-BE49-F238E27FC236}">
                <a16:creationId xmlns:a16="http://schemas.microsoft.com/office/drawing/2014/main" id="{11B6CC05-07AF-4DE1-BEDC-F16F9EEFA189}"/>
              </a:ext>
            </a:extLst>
          </p:cNvPr>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a:extLst>
              <a:ext uri="{FF2B5EF4-FFF2-40B4-BE49-F238E27FC236}">
                <a16:creationId xmlns:a16="http://schemas.microsoft.com/office/drawing/2014/main" id="{4CC31FC2-E185-4A87-A413-0F51AD473417}"/>
              </a:ext>
            </a:extLst>
          </p:cNvPr>
          <p:cNvSpPr>
            <a:spLocks noGrp="1"/>
          </p:cNvSpPr>
          <p:nvPr>
            <p:ph type="sldNum" sz="quarter" idx="12"/>
          </p:nvPr>
        </p:nvSpPr>
        <p:spPr>
          <a:xfrm>
            <a:off x="1216025" y="6354763"/>
            <a:ext cx="1219200" cy="366712"/>
          </a:xfrm>
        </p:spPr>
        <p:txBody>
          <a:bodyPr wrap="square" lIns="91440" tIns="45720" rIns="91440" bIns="45720" numCol="1" anchor="t" anchorCtr="0" compatLnSpc="1">
            <a:prstTxWarp prst="textNoShape">
              <a:avLst/>
            </a:prstTxWarp>
          </a:bodyPr>
          <a:lstStyle>
            <a:lvl1pPr>
              <a:defRPr/>
            </a:lvl1pPr>
          </a:lstStyle>
          <a:p>
            <a:pPr>
              <a:defRPr/>
            </a:pPr>
            <a:fld id="{6A1009F2-BF28-440C-8B9E-5A01F6E95CB3}" type="slidenum">
              <a:rPr lang="en-US" altLang="en-US"/>
              <a:pPr>
                <a:defRPr/>
              </a:pPr>
              <a:t>‹#›</a:t>
            </a:fld>
            <a:endParaRPr lang="en-US" altLang="en-US"/>
          </a:p>
        </p:txBody>
      </p:sp>
    </p:spTree>
    <p:extLst>
      <p:ext uri="{BB962C8B-B14F-4D97-AF65-F5344CB8AC3E}">
        <p14:creationId xmlns:p14="http://schemas.microsoft.com/office/powerpoint/2010/main" val="242555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4FFE5-ACF6-4155-84C9-9324AA2D99D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CD5A77D-47DB-4F61-81D9-ADF7AB2D19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19E4A1-6562-4DA3-A7F3-3EB092B6418A}"/>
              </a:ext>
            </a:extLst>
          </p:cNvPr>
          <p:cNvSpPr>
            <a:spLocks noGrp="1"/>
          </p:cNvSpPr>
          <p:nvPr>
            <p:ph type="sldNum" sz="quarter" idx="12"/>
          </p:nvPr>
        </p:nvSpPr>
        <p:spPr/>
        <p:txBody>
          <a:bodyPr wrap="square" lIns="91440" tIns="45720" rIns="91440" bIns="45720" numCol="1" anchor="t" anchorCtr="0" compatLnSpc="1">
            <a:prstTxWarp prst="textNoShape">
              <a:avLst/>
            </a:prstTxWarp>
          </a:bodyPr>
          <a:lstStyle>
            <a:lvl1pPr>
              <a:defRPr/>
            </a:lvl1pPr>
          </a:lstStyle>
          <a:p>
            <a:pPr>
              <a:defRPr/>
            </a:pPr>
            <a:fld id="{055BF4E9-4A9A-4763-A4C5-420159885A68}" type="slidenum">
              <a:rPr lang="en-US" altLang="en-US"/>
              <a:pPr>
                <a:defRPr/>
              </a:pPr>
              <a:t>‹#›</a:t>
            </a:fld>
            <a:endParaRPr lang="en-US" altLang="en-US"/>
          </a:p>
        </p:txBody>
      </p:sp>
    </p:spTree>
    <p:extLst>
      <p:ext uri="{BB962C8B-B14F-4D97-AF65-F5344CB8AC3E}">
        <p14:creationId xmlns:p14="http://schemas.microsoft.com/office/powerpoint/2010/main" val="1917967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a:extLst>
              <a:ext uri="{FF2B5EF4-FFF2-40B4-BE49-F238E27FC236}">
                <a16:creationId xmlns:a16="http://schemas.microsoft.com/office/drawing/2014/main" id="{89A1E217-3574-4F86-9236-6EE2ED410D0C}"/>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 name="Isosceles Triangle 4">
            <a:extLst>
              <a:ext uri="{FF2B5EF4-FFF2-40B4-BE49-F238E27FC236}">
                <a16:creationId xmlns:a16="http://schemas.microsoft.com/office/drawing/2014/main" id="{5FD96C7B-8CE4-4F5C-BF04-6E7781E90BFA}"/>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Straight Connector 14">
            <a:extLst>
              <a:ext uri="{FF2B5EF4-FFF2-40B4-BE49-F238E27FC236}">
                <a16:creationId xmlns:a16="http://schemas.microsoft.com/office/drawing/2014/main" id="{A52BAF8C-EEF1-43CA-AB75-9B42A21D13B8}"/>
              </a:ext>
            </a:extLst>
          </p:cNvPr>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BDC0443-DA64-4749-80FE-71DF29A8790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69B12176-36BA-46A1-9A00-A07BEA4168B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66FE244-0D4A-4169-82A7-C795B7EB0697}"/>
              </a:ext>
            </a:extLst>
          </p:cNvPr>
          <p:cNvSpPr>
            <a:spLocks noGrp="1"/>
          </p:cNvSpPr>
          <p:nvPr>
            <p:ph type="sldNum" sz="quarter" idx="12"/>
          </p:nvPr>
        </p:nvSpPr>
        <p:spPr/>
        <p:txBody>
          <a:bodyPr wrap="square" lIns="91440" tIns="45720" rIns="91440" bIns="45720" numCol="1" anchor="t" anchorCtr="0" compatLnSpc="1">
            <a:prstTxWarp prst="textNoShape">
              <a:avLst/>
            </a:prstTxWarp>
          </a:bodyPr>
          <a:lstStyle>
            <a:lvl1pPr>
              <a:defRPr/>
            </a:lvl1pPr>
          </a:lstStyle>
          <a:p>
            <a:pPr>
              <a:defRPr/>
            </a:pPr>
            <a:fld id="{1DAEB9FC-B00E-417C-ACA3-905DCD692C52}" type="slidenum">
              <a:rPr lang="en-US" altLang="en-US"/>
              <a:pPr>
                <a:defRPr/>
              </a:pPr>
              <a:t>‹#›</a:t>
            </a:fld>
            <a:endParaRPr lang="en-US" altLang="en-US"/>
          </a:p>
        </p:txBody>
      </p:sp>
    </p:spTree>
    <p:extLst>
      <p:ext uri="{BB962C8B-B14F-4D97-AF65-F5344CB8AC3E}">
        <p14:creationId xmlns:p14="http://schemas.microsoft.com/office/powerpoint/2010/main" val="1087623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1009F2-BF28-440C-8B9E-5A01F6E95CB3}" type="slidenum">
              <a:rPr lang="en-US" altLang="en-US" smtClean="0"/>
              <a:pPr>
                <a:defRPr/>
              </a:pPr>
              <a:t>‹#›</a:t>
            </a:fld>
            <a:endParaRPr lang="en-US" altLang="en-US"/>
          </a:p>
        </p:txBody>
      </p:sp>
    </p:spTree>
    <p:extLst>
      <p:ext uri="{BB962C8B-B14F-4D97-AF65-F5344CB8AC3E}">
        <p14:creationId xmlns:p14="http://schemas.microsoft.com/office/powerpoint/2010/main" val="506030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558359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6CB16D-8E8D-4D16-B902-A627A8CE22D3}" type="slidenum">
              <a:rPr lang="en-US" altLang="en-US" smtClean="0"/>
              <a:pPr>
                <a:defRPr/>
              </a:pPr>
              <a:t>‹#›</a:t>
            </a:fld>
            <a:endParaRPr lang="en-US" altLang="en-US"/>
          </a:p>
        </p:txBody>
      </p:sp>
    </p:spTree>
    <p:extLst>
      <p:ext uri="{BB962C8B-B14F-4D97-AF65-F5344CB8AC3E}">
        <p14:creationId xmlns:p14="http://schemas.microsoft.com/office/powerpoint/2010/main" val="2636234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FFA76D7-C21C-4C4D-99FA-CFE74318B4ED}" type="slidenum">
              <a:rPr lang="en-US" altLang="en-US" smtClean="0"/>
              <a:pPr>
                <a:defRPr/>
              </a:pPr>
              <a:t>‹#›</a:t>
            </a:fld>
            <a:endParaRPr lang="en-US" altLang="en-US"/>
          </a:p>
        </p:txBody>
      </p:sp>
    </p:spTree>
    <p:extLst>
      <p:ext uri="{BB962C8B-B14F-4D97-AF65-F5344CB8AC3E}">
        <p14:creationId xmlns:p14="http://schemas.microsoft.com/office/powerpoint/2010/main" val="142411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1066EAD-7FD9-48C4-BF42-76EAADC0121F}" type="slidenum">
              <a:rPr lang="en-US" altLang="en-US" smtClean="0"/>
              <a:pPr>
                <a:defRPr/>
              </a:pPr>
              <a:t>‹#›</a:t>
            </a:fld>
            <a:endParaRPr lang="en-US" altLang="en-US"/>
          </a:p>
        </p:txBody>
      </p:sp>
    </p:spTree>
    <p:extLst>
      <p:ext uri="{BB962C8B-B14F-4D97-AF65-F5344CB8AC3E}">
        <p14:creationId xmlns:p14="http://schemas.microsoft.com/office/powerpoint/2010/main" val="57354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F80CADE-642A-4859-AA6B-B8E3E473BCFB}" type="slidenum">
              <a:rPr lang="en-US" altLang="en-US" smtClean="0"/>
              <a:pPr>
                <a:defRPr/>
              </a:pPr>
              <a:t>‹#›</a:t>
            </a:fld>
            <a:endParaRPr lang="en-US" altLang="en-US"/>
          </a:p>
        </p:txBody>
      </p:sp>
    </p:spTree>
    <p:extLst>
      <p:ext uri="{BB962C8B-B14F-4D97-AF65-F5344CB8AC3E}">
        <p14:creationId xmlns:p14="http://schemas.microsoft.com/office/powerpoint/2010/main" val="675959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4C3DDA9-FDEE-4D17-BCC3-FCFC88B9DE70}" type="slidenum">
              <a:rPr lang="en-US" altLang="en-US" smtClean="0"/>
              <a:pPr>
                <a:defRPr/>
              </a:pPr>
              <a:t>‹#›</a:t>
            </a:fld>
            <a:endParaRPr lang="en-US" altLang="en-US"/>
          </a:p>
        </p:txBody>
      </p:sp>
    </p:spTree>
    <p:extLst>
      <p:ext uri="{BB962C8B-B14F-4D97-AF65-F5344CB8AC3E}">
        <p14:creationId xmlns:p14="http://schemas.microsoft.com/office/powerpoint/2010/main" val="4028400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474EE95-D599-43E4-9980-C65E9DC12351}" type="slidenum">
              <a:rPr lang="en-US" altLang="en-US" smtClean="0"/>
              <a:pPr>
                <a:defRPr/>
              </a:pPr>
              <a:t>‹#›</a:t>
            </a:fld>
            <a:endParaRPr lang="en-US" altLang="en-US"/>
          </a:p>
        </p:txBody>
      </p:sp>
    </p:spTree>
    <p:extLst>
      <p:ext uri="{BB962C8B-B14F-4D97-AF65-F5344CB8AC3E}">
        <p14:creationId xmlns:p14="http://schemas.microsoft.com/office/powerpoint/2010/main" val="276512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D8F8C22-AAFF-449F-BD14-D51064968C50}"/>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D98A3DB1-2932-4820-A8CD-D1CE531101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A78C004F-BADF-4E19-BFDD-97C6D8B14A72}"/>
              </a:ext>
            </a:extLst>
          </p:cNvPr>
          <p:cNvSpPr>
            <a:spLocks noGrp="1"/>
          </p:cNvSpPr>
          <p:nvPr>
            <p:ph type="sldNum"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77713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A871543-9F97-411D-92D5-A671E45F2018}" type="slidenum">
              <a:rPr lang="en-US" altLang="en-US" smtClean="0"/>
              <a:pPr>
                <a:defRPr/>
              </a:pPr>
              <a:t>‹#›</a:t>
            </a:fld>
            <a:endParaRPr lang="en-US" altLang="en-US"/>
          </a:p>
        </p:txBody>
      </p:sp>
    </p:spTree>
    <p:extLst>
      <p:ext uri="{BB962C8B-B14F-4D97-AF65-F5344CB8AC3E}">
        <p14:creationId xmlns:p14="http://schemas.microsoft.com/office/powerpoint/2010/main" val="2919666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386416109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591967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113224155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2565678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236156471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5BF4E9-4A9A-4763-A4C5-420159885A68}" type="slidenum">
              <a:rPr lang="en-US" altLang="en-US" smtClean="0"/>
              <a:pPr>
                <a:defRPr/>
              </a:pPr>
              <a:t>‹#›</a:t>
            </a:fld>
            <a:endParaRPr lang="en-US" altLang="en-US"/>
          </a:p>
        </p:txBody>
      </p:sp>
    </p:spTree>
    <p:extLst>
      <p:ext uri="{BB962C8B-B14F-4D97-AF65-F5344CB8AC3E}">
        <p14:creationId xmlns:p14="http://schemas.microsoft.com/office/powerpoint/2010/main" val="339747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AEB9FC-B00E-417C-ACA3-905DCD692C52}" type="slidenum">
              <a:rPr lang="en-US" altLang="en-US" smtClean="0"/>
              <a:pPr>
                <a:defRPr/>
              </a:pPr>
              <a:t>‹#›</a:t>
            </a:fld>
            <a:endParaRPr lang="en-US" altLang="en-US"/>
          </a:p>
        </p:txBody>
      </p:sp>
    </p:spTree>
    <p:extLst>
      <p:ext uri="{BB962C8B-B14F-4D97-AF65-F5344CB8AC3E}">
        <p14:creationId xmlns:p14="http://schemas.microsoft.com/office/powerpoint/2010/main" val="109650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38588A-EA8B-433C-8411-0F9E871C23BE}"/>
              </a:ext>
            </a:extLst>
          </p:cNvPr>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361F7AAB-43E0-4AE5-81A1-2622D9868D17}"/>
              </a:ext>
            </a:extLst>
          </p:cNvPr>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a:t>Click to edit Master title style</a:t>
            </a:r>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a:extLst>
              <a:ext uri="{FF2B5EF4-FFF2-40B4-BE49-F238E27FC236}">
                <a16:creationId xmlns:a16="http://schemas.microsoft.com/office/drawing/2014/main" id="{A15A97E0-1B31-49B2-BC20-B8FF505341DA}"/>
              </a:ext>
            </a:extLst>
          </p:cNvPr>
          <p:cNvSpPr>
            <a:spLocks noGrp="1"/>
          </p:cNvSpPr>
          <p:nvPr>
            <p:ph type="dt" sz="half" idx="10"/>
          </p:nvPr>
        </p:nvSpPr>
        <p:spPr>
          <a:xfrm>
            <a:off x="6400800" y="6354763"/>
            <a:ext cx="2286000" cy="366712"/>
          </a:xfrm>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B4C70302-5BDE-4A99-A48B-4ABDD6682DEE}"/>
              </a:ext>
            </a:extLst>
          </p:cNvPr>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BAA8EEA-761C-4035-B27C-338FA0CCE2C1}"/>
              </a:ext>
            </a:extLst>
          </p:cNvPr>
          <p:cNvSpPr>
            <a:spLocks noGrp="1"/>
          </p:cNvSpPr>
          <p:nvPr>
            <p:ph type="sldNum" sz="quarter" idx="12"/>
          </p:nvPr>
        </p:nvSpPr>
        <p:spPr>
          <a:xfrm>
            <a:off x="1069975" y="6354763"/>
            <a:ext cx="1520825" cy="366712"/>
          </a:xfrm>
        </p:spPr>
        <p:txBody>
          <a:bodyPr wrap="square" lIns="91440" tIns="45720" rIns="91440" bIns="45720" numCol="1" anchor="t" anchorCtr="0" compatLnSpc="1">
            <a:prstTxWarp prst="textNoShape">
              <a:avLst/>
            </a:prstTxWarp>
          </a:bodyPr>
          <a:lstStyle>
            <a:lvl1pPr>
              <a:defRPr/>
            </a:lvl1pPr>
          </a:lstStyle>
          <a:p>
            <a:pPr>
              <a:defRPr/>
            </a:pPr>
            <a:fld id="{CD6CB16D-8E8D-4D16-B902-A627A8CE22D3}" type="slidenum">
              <a:rPr lang="en-US" altLang="en-US"/>
              <a:pPr>
                <a:defRPr/>
              </a:pPr>
              <a:t>‹#›</a:t>
            </a:fld>
            <a:endParaRPr lang="en-US" altLang="en-US"/>
          </a:p>
        </p:txBody>
      </p:sp>
    </p:spTree>
    <p:extLst>
      <p:ext uri="{BB962C8B-B14F-4D97-AF65-F5344CB8AC3E}">
        <p14:creationId xmlns:p14="http://schemas.microsoft.com/office/powerpoint/2010/main" val="38055144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a:t>Click to edit Master title style</a:t>
            </a:r>
          </a:p>
        </p:txBody>
      </p:sp>
      <p:sp>
        <p:nvSpPr>
          <p:cNvPr id="9" name="Content Placeholder 8"/>
          <p:cNvSpPr>
            <a:spLocks noGrp="1"/>
          </p:cNvSpPr>
          <p:nvPr>
            <p:ph sz="quarter" idx="1"/>
          </p:nvPr>
        </p:nvSpPr>
        <p:spPr>
          <a:xfrm>
            <a:off x="457200" y="1219200"/>
            <a:ext cx="404164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632198" y="1216152"/>
            <a:ext cx="404164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0766E3-C1C2-4213-B13B-14AA65AF16CC}"/>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922A5A7-7A88-4508-B8DF-5EDE082ED9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8CDCEA8-2AE3-4A37-9E45-E4431C21AFDE}"/>
              </a:ext>
            </a:extLst>
          </p:cNvPr>
          <p:cNvSpPr>
            <a:spLocks noGrp="1"/>
          </p:cNvSpPr>
          <p:nvPr>
            <p:ph type="sldNum" sz="quarter" idx="12"/>
          </p:nvPr>
        </p:nvSpPr>
        <p:spPr/>
        <p:txBody>
          <a:bodyPr wrap="square" lIns="91440" tIns="45720" rIns="91440" bIns="45720" numCol="1" anchor="t" anchorCtr="0" compatLnSpc="1">
            <a:prstTxWarp prst="textNoShape">
              <a:avLst/>
            </a:prstTxWarp>
          </a:bodyPr>
          <a:lstStyle>
            <a:lvl1pPr>
              <a:defRPr/>
            </a:lvl1pPr>
          </a:lstStyle>
          <a:p>
            <a:pPr>
              <a:defRPr/>
            </a:pPr>
            <a:fld id="{EFFA76D7-C21C-4C4D-99FA-CFE74318B4ED}" type="slidenum">
              <a:rPr lang="en-US" altLang="en-US"/>
              <a:pPr>
                <a:defRPr/>
              </a:pPr>
              <a:t>‹#›</a:t>
            </a:fld>
            <a:endParaRPr lang="en-US" altLang="en-US"/>
          </a:p>
        </p:txBody>
      </p:sp>
    </p:spTree>
    <p:extLst>
      <p:ext uri="{BB962C8B-B14F-4D97-AF65-F5344CB8AC3E}">
        <p14:creationId xmlns:p14="http://schemas.microsoft.com/office/powerpoint/2010/main" val="305618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5C8E77-9BF2-471A-AE8A-18BA4A2F4A4B}"/>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09A312A5-A2CD-4E88-9F10-59982A75387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53DBB124-430B-4644-AF20-0B549B80DBF1}"/>
              </a:ext>
            </a:extLst>
          </p:cNvPr>
          <p:cNvSpPr>
            <a:spLocks noGrp="1"/>
          </p:cNvSpPr>
          <p:nvPr>
            <p:ph type="sldNum" sz="quarter" idx="12"/>
          </p:nvPr>
        </p:nvSpPr>
        <p:spPr/>
        <p:txBody>
          <a:bodyPr wrap="square" lIns="91440" tIns="45720" rIns="91440" bIns="45720" numCol="1" anchor="t" anchorCtr="0" compatLnSpc="1">
            <a:prstTxWarp prst="textNoShape">
              <a:avLst/>
            </a:prstTxWarp>
          </a:bodyPr>
          <a:lstStyle>
            <a:lvl1pPr>
              <a:defRPr/>
            </a:lvl1pPr>
          </a:lstStyle>
          <a:p>
            <a:pPr>
              <a:defRPr/>
            </a:pPr>
            <a:fld id="{71066EAD-7FD9-48C4-BF42-76EAADC0121F}" type="slidenum">
              <a:rPr lang="en-US" altLang="en-US"/>
              <a:pPr>
                <a:defRPr/>
              </a:pPr>
              <a:t>‹#›</a:t>
            </a:fld>
            <a:endParaRPr lang="en-US" altLang="en-US"/>
          </a:p>
        </p:txBody>
      </p:sp>
    </p:spTree>
    <p:extLst>
      <p:ext uri="{BB962C8B-B14F-4D97-AF65-F5344CB8AC3E}">
        <p14:creationId xmlns:p14="http://schemas.microsoft.com/office/powerpoint/2010/main" val="86274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A90F2597-366C-4409-8A4E-172692B2606F}"/>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457200" y="228600"/>
            <a:ext cx="8229600" cy="9144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A46FE103-E64C-46B0-BC6D-20E7BF481B28}"/>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4D98076B-F605-4039-9EFA-91F66F857B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2E1DE99B-601E-4DAD-8E5A-BD3FB748C6F2}"/>
              </a:ext>
            </a:extLst>
          </p:cNvPr>
          <p:cNvSpPr>
            <a:spLocks noGrp="1"/>
          </p:cNvSpPr>
          <p:nvPr>
            <p:ph type="sldNum" sz="quarter" idx="12"/>
          </p:nvPr>
        </p:nvSpPr>
        <p:spPr/>
        <p:txBody>
          <a:bodyPr wrap="square" lIns="91440" tIns="45720" rIns="91440" bIns="45720" numCol="1" anchor="t" anchorCtr="0" compatLnSpc="1">
            <a:prstTxWarp prst="textNoShape">
              <a:avLst/>
            </a:prstTxWarp>
          </a:bodyPr>
          <a:lstStyle>
            <a:lvl1pPr>
              <a:defRPr/>
            </a:lvl1pPr>
          </a:lstStyle>
          <a:p>
            <a:pPr>
              <a:defRPr/>
            </a:pPr>
            <a:fld id="{CF80CADE-642A-4859-AA6B-B8E3E473BCFB}" type="slidenum">
              <a:rPr lang="en-US" altLang="en-US"/>
              <a:pPr>
                <a:defRPr/>
              </a:pPr>
              <a:t>‹#›</a:t>
            </a:fld>
            <a:endParaRPr lang="en-US" altLang="en-US"/>
          </a:p>
        </p:txBody>
      </p:sp>
    </p:spTree>
    <p:extLst>
      <p:ext uri="{BB962C8B-B14F-4D97-AF65-F5344CB8AC3E}">
        <p14:creationId xmlns:p14="http://schemas.microsoft.com/office/powerpoint/2010/main" val="2064740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a:extLst>
              <a:ext uri="{FF2B5EF4-FFF2-40B4-BE49-F238E27FC236}">
                <a16:creationId xmlns:a16="http://schemas.microsoft.com/office/drawing/2014/main" id="{E96E000F-9920-455A-83F9-20677B03E197}"/>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 name="Isosceles Triangle 2">
            <a:extLst>
              <a:ext uri="{FF2B5EF4-FFF2-40B4-BE49-F238E27FC236}">
                <a16:creationId xmlns:a16="http://schemas.microsoft.com/office/drawing/2014/main" id="{6ECD9BE2-1B3C-408C-BF42-8DFA88BE31AF}"/>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4" name="Date Placeholder 1">
            <a:extLst>
              <a:ext uri="{FF2B5EF4-FFF2-40B4-BE49-F238E27FC236}">
                <a16:creationId xmlns:a16="http://schemas.microsoft.com/office/drawing/2014/main" id="{A4964471-1D07-4D6B-A23C-3FC86E153455}"/>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F7B9BF28-E84B-4981-9288-D222674A8C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04D203B6-9785-4AEE-8BBF-77DE0C73BC9D}"/>
              </a:ext>
            </a:extLst>
          </p:cNvPr>
          <p:cNvSpPr>
            <a:spLocks noGrp="1"/>
          </p:cNvSpPr>
          <p:nvPr>
            <p:ph type="sldNum" sz="quarter" idx="12"/>
          </p:nvPr>
        </p:nvSpPr>
        <p:spPr/>
        <p:txBody>
          <a:bodyPr wrap="square" lIns="91440" tIns="45720" rIns="91440" bIns="45720" numCol="1" anchor="t" anchorCtr="0" compatLnSpc="1">
            <a:prstTxWarp prst="textNoShape">
              <a:avLst/>
            </a:prstTxWarp>
          </a:bodyPr>
          <a:lstStyle>
            <a:lvl1pPr>
              <a:defRPr/>
            </a:lvl1pPr>
          </a:lstStyle>
          <a:p>
            <a:pPr>
              <a:defRPr/>
            </a:pPr>
            <a:fld id="{B4C3DDA9-FDEE-4D17-BCC3-FCFC88B9DE70}" type="slidenum">
              <a:rPr lang="en-US" altLang="en-US"/>
              <a:pPr>
                <a:defRPr/>
              </a:pPr>
              <a:t>‹#›</a:t>
            </a:fld>
            <a:endParaRPr lang="en-US" altLang="en-US"/>
          </a:p>
        </p:txBody>
      </p:sp>
    </p:spTree>
    <p:extLst>
      <p:ext uri="{BB962C8B-B14F-4D97-AF65-F5344CB8AC3E}">
        <p14:creationId xmlns:p14="http://schemas.microsoft.com/office/powerpoint/2010/main" val="301427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a:extLst>
              <a:ext uri="{FF2B5EF4-FFF2-40B4-BE49-F238E27FC236}">
                <a16:creationId xmlns:a16="http://schemas.microsoft.com/office/drawing/2014/main" id="{FFC80007-AD84-47B2-9A5A-BA50CA878B67}"/>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Straight Connector 11">
            <a:extLst>
              <a:ext uri="{FF2B5EF4-FFF2-40B4-BE49-F238E27FC236}">
                <a16:creationId xmlns:a16="http://schemas.microsoft.com/office/drawing/2014/main" id="{D3CAA9D7-546B-4F62-89D1-363C65DD8941}"/>
              </a:ext>
            </a:extLst>
          </p:cNvPr>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Isosceles Triangle 6">
            <a:extLst>
              <a:ext uri="{FF2B5EF4-FFF2-40B4-BE49-F238E27FC236}">
                <a16:creationId xmlns:a16="http://schemas.microsoft.com/office/drawing/2014/main" id="{86833129-9C79-4466-8FCD-E50F1C1A4E45}"/>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C3499CC0-EDF1-44E7-BEE4-6FE0F0BABDEA}"/>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0D06F7BA-368D-4C98-B070-13AFBCBAFA7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E9D583E5-D349-4A7C-87C8-C8568269DEE4}"/>
              </a:ext>
            </a:extLst>
          </p:cNvPr>
          <p:cNvSpPr>
            <a:spLocks noGrp="1"/>
          </p:cNvSpPr>
          <p:nvPr>
            <p:ph type="sldNum" sz="quarter" idx="12"/>
          </p:nvPr>
        </p:nvSpPr>
        <p:spPr/>
        <p:txBody>
          <a:bodyPr wrap="square" lIns="91440" tIns="45720" rIns="91440" bIns="45720" numCol="1" anchor="t" anchorCtr="0" compatLnSpc="1">
            <a:prstTxWarp prst="textNoShape">
              <a:avLst/>
            </a:prstTxWarp>
          </a:bodyPr>
          <a:lstStyle>
            <a:lvl1pPr>
              <a:defRPr/>
            </a:lvl1pPr>
          </a:lstStyle>
          <a:p>
            <a:pPr>
              <a:defRPr/>
            </a:pPr>
            <a:fld id="{B474EE95-D599-43E4-9980-C65E9DC12351}" type="slidenum">
              <a:rPr lang="en-US" altLang="en-US"/>
              <a:pPr>
                <a:defRPr/>
              </a:pPr>
              <a:t>‹#›</a:t>
            </a:fld>
            <a:endParaRPr lang="en-US" altLang="en-US"/>
          </a:p>
        </p:txBody>
      </p:sp>
    </p:spTree>
    <p:extLst>
      <p:ext uri="{BB962C8B-B14F-4D97-AF65-F5344CB8AC3E}">
        <p14:creationId xmlns:p14="http://schemas.microsoft.com/office/powerpoint/2010/main" val="365761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Straight Connector 10">
            <a:extLst>
              <a:ext uri="{FF2B5EF4-FFF2-40B4-BE49-F238E27FC236}">
                <a16:creationId xmlns:a16="http://schemas.microsoft.com/office/drawing/2014/main" id="{5395740D-948C-4F0B-8A6B-F8CDC804BEE9}"/>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Isosceles Triangle 5">
            <a:extLst>
              <a:ext uri="{FF2B5EF4-FFF2-40B4-BE49-F238E27FC236}">
                <a16:creationId xmlns:a16="http://schemas.microsoft.com/office/drawing/2014/main" id="{4ACC1126-7F7B-437F-B035-2D9DC74FBC23}"/>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77BB91D8-5730-4CA2-869B-9195E41015BA}"/>
              </a:ext>
            </a:extLst>
          </p:cNvPr>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a:t>Click to edit Master text styles</a:t>
            </a:r>
          </a:p>
        </p:txBody>
      </p:sp>
      <p:sp>
        <p:nvSpPr>
          <p:cNvPr id="8" name="Date Placeholder 4">
            <a:extLst>
              <a:ext uri="{FF2B5EF4-FFF2-40B4-BE49-F238E27FC236}">
                <a16:creationId xmlns:a16="http://schemas.microsoft.com/office/drawing/2014/main" id="{41D73E91-A9F6-40CD-965B-A7ACE65FC2B1}"/>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B25229AB-4944-4A47-A703-AEA5E3F6FDA1}"/>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4CE6DA39-F716-4D70-A106-D640A840E70A}"/>
              </a:ext>
            </a:extLst>
          </p:cNvPr>
          <p:cNvSpPr>
            <a:spLocks noGrp="1"/>
          </p:cNvSpPr>
          <p:nvPr>
            <p:ph type="sldNum" sz="quarter" idx="12"/>
          </p:nvPr>
        </p:nvSpPr>
        <p:spPr/>
        <p:txBody>
          <a:bodyPr wrap="square" lIns="91440" tIns="45720" rIns="91440" bIns="45720" numCol="1" anchor="t" anchorCtr="0" compatLnSpc="1">
            <a:prstTxWarp prst="textNoShape">
              <a:avLst/>
            </a:prstTxWarp>
          </a:bodyPr>
          <a:lstStyle>
            <a:lvl1pPr>
              <a:defRPr/>
            </a:lvl1pPr>
          </a:lstStyle>
          <a:p>
            <a:pPr>
              <a:defRPr/>
            </a:pPr>
            <a:fld id="{AA871543-9F97-411D-92D5-A671E45F2018}" type="slidenum">
              <a:rPr lang="en-US" altLang="en-US"/>
              <a:pPr>
                <a:defRPr/>
              </a:pPr>
              <a:t>‹#›</a:t>
            </a:fld>
            <a:endParaRPr lang="en-US" altLang="en-US"/>
          </a:p>
        </p:txBody>
      </p:sp>
    </p:spTree>
    <p:extLst>
      <p:ext uri="{BB962C8B-B14F-4D97-AF65-F5344CB8AC3E}">
        <p14:creationId xmlns:p14="http://schemas.microsoft.com/office/powerpoint/2010/main" val="362339403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E8CEB8AB-2E43-4835-8A0A-DD4C2D9A4A6F}"/>
              </a:ext>
            </a:extLst>
          </p:cNvPr>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95243730-D4C0-417F-B23E-0CE47678F754}"/>
              </a:ext>
            </a:extLst>
          </p:cNvPr>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E7DCAD43-FC16-4A31-82F5-D3B71ABB29DC}"/>
              </a:ext>
            </a:extLst>
          </p:cNvPr>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pitchFamily="34" charset="0"/>
              </a:defRPr>
            </a:lvl1pPr>
          </a:lstStyle>
          <a:p>
            <a:pPr>
              <a:defRPr/>
            </a:pPr>
            <a:endParaRPr lang="en-US"/>
          </a:p>
        </p:txBody>
      </p:sp>
      <p:sp>
        <p:nvSpPr>
          <p:cNvPr id="3" name="Footer Placeholder 2">
            <a:extLst>
              <a:ext uri="{FF2B5EF4-FFF2-40B4-BE49-F238E27FC236}">
                <a16:creationId xmlns:a16="http://schemas.microsoft.com/office/drawing/2014/main" id="{4D766E3A-B4C0-4819-91DB-A2468E1CB405}"/>
              </a:ext>
            </a:extLst>
          </p:cNvPr>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pitchFamily="34" charset="0"/>
              </a:defRPr>
            </a:lvl1pPr>
          </a:lstStyle>
          <a:p>
            <a:pPr>
              <a:defRPr/>
            </a:pPr>
            <a:endParaRPr lang="en-US"/>
          </a:p>
        </p:txBody>
      </p:sp>
      <p:sp>
        <p:nvSpPr>
          <p:cNvPr id="23" name="Slide Number Placeholder 22">
            <a:extLst>
              <a:ext uri="{FF2B5EF4-FFF2-40B4-BE49-F238E27FC236}">
                <a16:creationId xmlns:a16="http://schemas.microsoft.com/office/drawing/2014/main" id="{0A19F0B3-63EA-4DCB-A53D-AC54AEEBD082}"/>
              </a:ext>
            </a:extLst>
          </p:cNvPr>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latin typeface="Arial" pitchFamily="34" charset="0"/>
              </a:defRPr>
            </a:lvl1pPr>
          </a:lstStyle>
          <a:p>
            <a:pPr>
              <a:defRPr/>
            </a:pPr>
            <a:endParaRPr lang="en-US" altLang="en-US"/>
          </a:p>
        </p:txBody>
      </p:sp>
      <p:sp>
        <p:nvSpPr>
          <p:cNvPr id="1031" name="Straight Connector 27">
            <a:extLst>
              <a:ext uri="{FF2B5EF4-FFF2-40B4-BE49-F238E27FC236}">
                <a16:creationId xmlns:a16="http://schemas.microsoft.com/office/drawing/2014/main" id="{5D7EEFCD-6A1F-4CCA-AA2C-D57E59249D2C}"/>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Straight Connector 28">
            <a:extLst>
              <a:ext uri="{FF2B5EF4-FFF2-40B4-BE49-F238E27FC236}">
                <a16:creationId xmlns:a16="http://schemas.microsoft.com/office/drawing/2014/main" id="{CBE7840B-CB1C-4EA9-9BF4-1B153F218D6D}"/>
              </a:ext>
            </a:extLst>
          </p:cNvPr>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Isosceles Triangle 9">
            <a:extLst>
              <a:ext uri="{FF2B5EF4-FFF2-40B4-BE49-F238E27FC236}">
                <a16:creationId xmlns:a16="http://schemas.microsoft.com/office/drawing/2014/main" id="{5E3F9725-19F0-4D46-87AF-5998C05A2BDD}"/>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8122" r:id="rId1"/>
    <p:sldLayoutId id="2147488121" r:id="rId2"/>
    <p:sldLayoutId id="2147488123" r:id="rId3"/>
    <p:sldLayoutId id="2147488124" r:id="rId4"/>
    <p:sldLayoutId id="2147488125" r:id="rId5"/>
    <p:sldLayoutId id="2147488126" r:id="rId6"/>
    <p:sldLayoutId id="2147488127" r:id="rId7"/>
    <p:sldLayoutId id="2147488128" r:id="rId8"/>
    <p:sldLayoutId id="2147488129" r:id="rId9"/>
    <p:sldLayoutId id="2147488130" r:id="rId10"/>
    <p:sldLayoutId id="2147488131" r:id="rId11"/>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endParaRPr lang="en-US" altLang="en-US"/>
          </a:p>
        </p:txBody>
      </p:sp>
    </p:spTree>
    <p:extLst>
      <p:ext uri="{BB962C8B-B14F-4D97-AF65-F5344CB8AC3E}">
        <p14:creationId xmlns:p14="http://schemas.microsoft.com/office/powerpoint/2010/main" val="3431323773"/>
      </p:ext>
    </p:extLst>
  </p:cSld>
  <p:clrMap bg1="lt1" tx1="dk1" bg2="lt2" tx2="dk2" accent1="accent1" accent2="accent2" accent3="accent3" accent4="accent4" accent5="accent5" accent6="accent6" hlink="hlink" folHlink="folHlink"/>
  <p:sldLayoutIdLst>
    <p:sldLayoutId id="2147488134" r:id="rId1"/>
    <p:sldLayoutId id="2147488135" r:id="rId2"/>
    <p:sldLayoutId id="2147488136" r:id="rId3"/>
    <p:sldLayoutId id="2147488137" r:id="rId4"/>
    <p:sldLayoutId id="2147488138" r:id="rId5"/>
    <p:sldLayoutId id="2147488139" r:id="rId6"/>
    <p:sldLayoutId id="2147488140" r:id="rId7"/>
    <p:sldLayoutId id="2147488141" r:id="rId8"/>
    <p:sldLayoutId id="2147488142" r:id="rId9"/>
    <p:sldLayoutId id="2147488143" r:id="rId10"/>
    <p:sldLayoutId id="2147488144" r:id="rId11"/>
    <p:sldLayoutId id="2147488145" r:id="rId12"/>
    <p:sldLayoutId id="2147488146" r:id="rId13"/>
    <p:sldLayoutId id="2147488147" r:id="rId14"/>
    <p:sldLayoutId id="2147488148" r:id="rId15"/>
    <p:sldLayoutId id="214748814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xlsx"/><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s://blog.limundograd.com/2014/08/8-predloga-kako-da-provedete-leto/" TargetMode="External"/><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B4A67-DABC-DD7B-C9C1-FAD1F7C8935C}"/>
              </a:ext>
            </a:extLst>
          </p:cNvPr>
          <p:cNvSpPr>
            <a:spLocks noGrp="1"/>
          </p:cNvSpPr>
          <p:nvPr>
            <p:ph type="sldNum" sz="quarter" idx="12"/>
          </p:nvPr>
        </p:nvSpPr>
        <p:spPr/>
        <p:txBody>
          <a:bodyPr/>
          <a:lstStyle/>
          <a:p>
            <a:pPr>
              <a:defRPr/>
            </a:pPr>
            <a:endParaRPr lang="en-US" altLang="en-US"/>
          </a:p>
        </p:txBody>
      </p:sp>
      <p:pic>
        <p:nvPicPr>
          <p:cNvPr id="5" name="Content Placeholder 5" descr="The image depicts a serene, frost-covered landscape with a lone tree against a backdrop of a beautiful, vividly colored sunset.&#10;&#10;AI-generated content may be incorrect.">
            <a:extLst>
              <a:ext uri="{FF2B5EF4-FFF2-40B4-BE49-F238E27FC236}">
                <a16:creationId xmlns:a16="http://schemas.microsoft.com/office/drawing/2014/main" id="{8FF7BB76-D1CB-E94A-953A-89FF423C8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28600"/>
            <a:ext cx="13275736" cy="7467600"/>
          </a:xfrm>
          <a:prstGeom prst="rect">
            <a:avLst/>
          </a:prstGeom>
          <a:ln>
            <a:noFill/>
          </a:ln>
          <a:effectLst>
            <a:softEdge rad="112500"/>
          </a:effectLst>
        </p:spPr>
      </p:pic>
      <p:sp>
        <p:nvSpPr>
          <p:cNvPr id="6" name="Rectangle 2">
            <a:extLst>
              <a:ext uri="{FF2B5EF4-FFF2-40B4-BE49-F238E27FC236}">
                <a16:creationId xmlns:a16="http://schemas.microsoft.com/office/drawing/2014/main" id="{B0D1E5B0-19A7-576B-2EC3-32F6198FFE8A}"/>
              </a:ext>
            </a:extLst>
          </p:cNvPr>
          <p:cNvSpPr txBox="1">
            <a:spLocks noChangeArrowheads="1"/>
          </p:cNvSpPr>
          <p:nvPr/>
        </p:nvSpPr>
        <p:spPr>
          <a:xfrm>
            <a:off x="3200400" y="4721225"/>
            <a:ext cx="6576313" cy="1625600"/>
          </a:xfrm>
          <a:prstGeom prst="rect">
            <a:avLst/>
          </a:prstGeom>
        </p:spPr>
        <p:txBody>
          <a:bodyPr>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eaLnBrk="1" fontAlgn="auto" hangingPunct="1">
              <a:spcAft>
                <a:spcPts val="0"/>
              </a:spcAft>
              <a:defRPr/>
            </a:pPr>
            <a:r>
              <a:rPr lang="en-US" b="1" dirty="0">
                <a:solidFill>
                  <a:schemeClr val="bg1"/>
                </a:solidFill>
                <a:latin typeface="Arial" panose="020B0604020202020204" pitchFamily="34" charset="0"/>
                <a:cs typeface="Arial" panose="020B0604020202020204" pitchFamily="34" charset="0"/>
              </a:rPr>
              <a:t>Amston Lake District</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Annual Meeting</a:t>
            </a:r>
          </a:p>
          <a:p>
            <a:pPr algn="ctr" eaLnBrk="1" fontAlgn="auto" hangingPunct="1">
              <a:spcAft>
                <a:spcPts val="0"/>
              </a:spcAft>
              <a:defRPr/>
            </a:pPr>
            <a:r>
              <a:rPr lang="en-US" b="1" dirty="0">
                <a:solidFill>
                  <a:schemeClr val="bg1"/>
                </a:solidFill>
                <a:latin typeface="Arial" panose="020B0604020202020204" pitchFamily="34" charset="0"/>
                <a:cs typeface="Arial" panose="020B0604020202020204" pitchFamily="34" charset="0"/>
              </a:rPr>
              <a:t>May 30, 2026</a:t>
            </a:r>
          </a:p>
        </p:txBody>
      </p:sp>
    </p:spTree>
    <p:extLst>
      <p:ext uri="{BB962C8B-B14F-4D97-AF65-F5344CB8AC3E}">
        <p14:creationId xmlns:p14="http://schemas.microsoft.com/office/powerpoint/2010/main" val="1575947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D13F-0A00-0B09-AEAD-1665676FDAAA}"/>
              </a:ext>
            </a:extLst>
          </p:cNvPr>
          <p:cNvSpPr>
            <a:spLocks noGrp="1"/>
          </p:cNvSpPr>
          <p:nvPr>
            <p:ph type="title"/>
          </p:nvPr>
        </p:nvSpPr>
        <p:spPr/>
        <p:txBody>
          <a:bodyPr>
            <a:normAutofit/>
          </a:bodyPr>
          <a:lstStyle/>
          <a:p>
            <a:pPr algn="ctr"/>
            <a:r>
              <a:rPr lang="en-US" sz="4800" b="1" dirty="0"/>
              <a:t>PROTECT OUR LAKE</a:t>
            </a:r>
          </a:p>
        </p:txBody>
      </p:sp>
      <p:sp>
        <p:nvSpPr>
          <p:cNvPr id="3" name="Content Placeholder 2">
            <a:extLst>
              <a:ext uri="{FF2B5EF4-FFF2-40B4-BE49-F238E27FC236}">
                <a16:creationId xmlns:a16="http://schemas.microsoft.com/office/drawing/2014/main" id="{F04FE7E6-0329-43A9-FFA2-D8C3135258FC}"/>
              </a:ext>
            </a:extLst>
          </p:cNvPr>
          <p:cNvSpPr>
            <a:spLocks noGrp="1"/>
          </p:cNvSpPr>
          <p:nvPr>
            <p:ph idx="1"/>
          </p:nvPr>
        </p:nvSpPr>
        <p:spPr/>
        <p:txBody>
          <a:bodyPr>
            <a:normAutofit/>
          </a:bodyPr>
          <a:lstStyle/>
          <a:p>
            <a:pPr marL="0" indent="0" algn="ctr">
              <a:buNone/>
            </a:pPr>
            <a:r>
              <a:rPr lang="en-US" sz="4000" b="1" dirty="0">
                <a:solidFill>
                  <a:srgbClr val="FF0000"/>
                </a:solidFill>
              </a:rPr>
              <a:t>PLEASE DO NOT ALLOW LAWN PESTICIDES, HERBICIDES, OR PHOSPHORUS TO ENTER DISTRICT WATERS OR PROPERTY</a:t>
            </a:r>
          </a:p>
        </p:txBody>
      </p:sp>
      <p:sp>
        <p:nvSpPr>
          <p:cNvPr id="4" name="Slide Number Placeholder 3">
            <a:extLst>
              <a:ext uri="{FF2B5EF4-FFF2-40B4-BE49-F238E27FC236}">
                <a16:creationId xmlns:a16="http://schemas.microsoft.com/office/drawing/2014/main" id="{823C9420-8FCE-D39C-338C-17190C27BD43}"/>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231739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45F0-B734-249B-A6F7-45CB9DC5F429}"/>
              </a:ext>
            </a:extLst>
          </p:cNvPr>
          <p:cNvSpPr>
            <a:spLocks noGrp="1"/>
          </p:cNvSpPr>
          <p:nvPr>
            <p:ph type="title"/>
          </p:nvPr>
        </p:nvSpPr>
        <p:spPr/>
        <p:txBody>
          <a:bodyPr/>
          <a:lstStyle/>
          <a:p>
            <a:r>
              <a:rPr lang="en-US" dirty="0"/>
              <a:t>Beaches and ROWs Committee</a:t>
            </a:r>
          </a:p>
        </p:txBody>
      </p:sp>
      <p:sp>
        <p:nvSpPr>
          <p:cNvPr id="3" name="Content Placeholder 2">
            <a:extLst>
              <a:ext uri="{FF2B5EF4-FFF2-40B4-BE49-F238E27FC236}">
                <a16:creationId xmlns:a16="http://schemas.microsoft.com/office/drawing/2014/main" id="{89148E85-AB17-B6ED-3543-D77FB641E0D8}"/>
              </a:ext>
            </a:extLst>
          </p:cNvPr>
          <p:cNvSpPr>
            <a:spLocks noGrp="1"/>
          </p:cNvSpPr>
          <p:nvPr>
            <p:ph idx="1"/>
          </p:nvPr>
        </p:nvSpPr>
        <p:spPr>
          <a:xfrm>
            <a:off x="609598" y="1828800"/>
            <a:ext cx="6629401" cy="4212563"/>
          </a:xfrm>
        </p:spPr>
        <p:txBody>
          <a:bodyPr>
            <a:normAutofit fontScale="85000" lnSpcReduction="10000"/>
          </a:bodyPr>
          <a:lstStyle/>
          <a:p>
            <a:r>
              <a:rPr lang="en-US" b="1" dirty="0"/>
              <a:t>Members:</a:t>
            </a:r>
            <a:r>
              <a:rPr lang="en-US" dirty="0"/>
              <a:t> Teri Nixon (Co-Chair) and Karen Patterson (Co-Chair)</a:t>
            </a:r>
          </a:p>
          <a:p>
            <a:r>
              <a:rPr lang="en-US" b="1" dirty="0"/>
              <a:t>Committee Volunteers: </a:t>
            </a:r>
            <a:r>
              <a:rPr lang="en-US" dirty="0"/>
              <a:t>Linda Farina, Kathy Feldman,</a:t>
            </a:r>
            <a:br>
              <a:rPr lang="en-US" dirty="0"/>
            </a:br>
            <a:r>
              <a:rPr lang="en-US" dirty="0"/>
              <a:t>Jan Garrett, Karen Hinch, Marge Nichols, Cherie Shaft,</a:t>
            </a:r>
            <a:br>
              <a:rPr lang="en-US" dirty="0"/>
            </a:br>
            <a:r>
              <a:rPr lang="en-US" dirty="0"/>
              <a:t>Lisa Salerno, John Slauenwhite, Jodi Stubbings, and Mary Withey</a:t>
            </a:r>
          </a:p>
          <a:p>
            <a:r>
              <a:rPr lang="en-US" dirty="0"/>
              <a:t>A special thank you to our Master Gardener, Sherri Martin</a:t>
            </a:r>
          </a:p>
          <a:p>
            <a:r>
              <a:rPr lang="en-US" dirty="0"/>
              <a:t>Coordinated fall and spring cleanup of beaches and</a:t>
            </a:r>
            <a:br>
              <a:rPr lang="en-US" dirty="0"/>
            </a:br>
            <a:r>
              <a:rPr lang="en-US" dirty="0"/>
              <a:t>ROWs, including leaf and branch removal and cleaning of</a:t>
            </a:r>
            <a:br>
              <a:rPr lang="en-US" dirty="0"/>
            </a:br>
            <a:r>
              <a:rPr lang="en-US" dirty="0"/>
              <a:t>memorial benches</a:t>
            </a:r>
          </a:p>
          <a:p>
            <a:r>
              <a:rPr lang="en-US" dirty="0"/>
              <a:t>Maintained landscaping on beaches and ROWs, including trimming of bushes and planting lake-friendly vegetation approved by our Master Gardener</a:t>
            </a:r>
          </a:p>
          <a:p>
            <a:r>
              <a:rPr lang="en-US" dirty="0"/>
              <a:t>Repairs and maintenance - boat rack repairs, scheduled raking of both beaches throughout the summer</a:t>
            </a:r>
          </a:p>
          <a:p>
            <a:r>
              <a:rPr lang="en-US" dirty="0"/>
              <a:t>Maintenance of plunge pools as needed</a:t>
            </a:r>
          </a:p>
          <a:p>
            <a:r>
              <a:rPr lang="en-US" dirty="0"/>
              <a:t>Survey of Elsmere ROW completed</a:t>
            </a:r>
          </a:p>
        </p:txBody>
      </p:sp>
      <p:sp>
        <p:nvSpPr>
          <p:cNvPr id="4" name="Slide Number Placeholder 3">
            <a:extLst>
              <a:ext uri="{FF2B5EF4-FFF2-40B4-BE49-F238E27FC236}">
                <a16:creationId xmlns:a16="http://schemas.microsoft.com/office/drawing/2014/main" id="{AF9A4846-2791-FD94-5478-FD7428EB9643}"/>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2215229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F6DB7-8110-6968-354F-6DFCA8DACD33}"/>
              </a:ext>
            </a:extLst>
          </p:cNvPr>
          <p:cNvSpPr>
            <a:spLocks noGrp="1"/>
          </p:cNvSpPr>
          <p:nvPr>
            <p:ph type="title"/>
          </p:nvPr>
        </p:nvSpPr>
        <p:spPr/>
        <p:txBody>
          <a:bodyPr/>
          <a:lstStyle/>
          <a:p>
            <a:r>
              <a:rPr lang="en-US" dirty="0"/>
              <a:t>Dams Committee</a:t>
            </a:r>
          </a:p>
        </p:txBody>
      </p:sp>
      <p:sp>
        <p:nvSpPr>
          <p:cNvPr id="3" name="Content Placeholder 2">
            <a:extLst>
              <a:ext uri="{FF2B5EF4-FFF2-40B4-BE49-F238E27FC236}">
                <a16:creationId xmlns:a16="http://schemas.microsoft.com/office/drawing/2014/main" id="{F6A11536-8034-3D5A-9D72-D78F4304B2C9}"/>
              </a:ext>
            </a:extLst>
          </p:cNvPr>
          <p:cNvSpPr>
            <a:spLocks noGrp="1"/>
          </p:cNvSpPr>
          <p:nvPr>
            <p:ph idx="1"/>
          </p:nvPr>
        </p:nvSpPr>
        <p:spPr>
          <a:xfrm>
            <a:off x="609598" y="1544844"/>
            <a:ext cx="6347714" cy="4468810"/>
          </a:xfrm>
        </p:spPr>
        <p:txBody>
          <a:bodyPr>
            <a:normAutofit fontScale="85000" lnSpcReduction="20000"/>
          </a:bodyPr>
          <a:lstStyle/>
          <a:p>
            <a:r>
              <a:rPr lang="en-US" dirty="0"/>
              <a:t>Members: Karen Patterson (Chair), Jeff Arpin, Donna </a:t>
            </a:r>
            <a:r>
              <a:rPr lang="en-US" dirty="0" err="1"/>
              <a:t>Ciarfella</a:t>
            </a:r>
            <a:r>
              <a:rPr lang="en-US" dirty="0"/>
              <a:t>, Jim </a:t>
            </a:r>
            <a:r>
              <a:rPr lang="en-US" dirty="0" err="1"/>
              <a:t>Deslisle</a:t>
            </a:r>
            <a:r>
              <a:rPr lang="en-US" dirty="0"/>
              <a:t>, Julia Giuliano, Jeff Greenfield, Brandon Pelegano</a:t>
            </a:r>
          </a:p>
          <a:p>
            <a:r>
              <a:rPr lang="en-US" dirty="0"/>
              <a:t>Activities:</a:t>
            </a:r>
          </a:p>
          <a:p>
            <a:pPr lvl="1"/>
            <a:r>
              <a:rPr lang="en-US" dirty="0"/>
              <a:t>Committee formed in November 2025</a:t>
            </a:r>
          </a:p>
          <a:p>
            <a:pPr lvl="1"/>
            <a:r>
              <a:rPr lang="en-US" dirty="0"/>
              <a:t>November 8, 2025:  Reviewed the Emergency Action Plan (EAP) for the dam, discussed dam failure simulation with the Hebron Director of Emergency Management and the dam’s engineer</a:t>
            </a:r>
          </a:p>
          <a:p>
            <a:pPr lvl="1"/>
            <a:r>
              <a:rPr lang="en-US" dirty="0"/>
              <a:t>Updated, enhanced, and filed the EAP and with the CT Dept of Energy and Environmental Protection (DEEP) as required</a:t>
            </a:r>
          </a:p>
          <a:p>
            <a:pPr lvl="1"/>
            <a:r>
              <a:rPr lang="en-US" dirty="0"/>
              <a:t>Partnered with Hebron Emergency Management to schedule local Community Emergency Response Team (CERT) training</a:t>
            </a:r>
          </a:p>
          <a:p>
            <a:pPr lvl="1"/>
            <a:r>
              <a:rPr lang="en-US" dirty="0"/>
              <a:t>Obtained quotes from several engineering firms to inspect Main Dam (legally required every 5 years); will get a second opinion on Duck Pond Dam; will coordinate dam inspections later in 2026</a:t>
            </a:r>
          </a:p>
          <a:p>
            <a:pPr lvl="1"/>
            <a:r>
              <a:rPr lang="en-US" dirty="0"/>
              <a:t>Conduct monthly and quarterly inspections of Main Dam; recommend necessary repairs to BOD</a:t>
            </a:r>
          </a:p>
          <a:p>
            <a:pPr lvl="1"/>
            <a:r>
              <a:rPr lang="en-US" dirty="0"/>
              <a:t>Communications to be shared with residents regarding potential flood zones, should the dam ever breach</a:t>
            </a:r>
          </a:p>
          <a:p>
            <a:endParaRPr lang="en-US" dirty="0"/>
          </a:p>
        </p:txBody>
      </p:sp>
      <p:sp>
        <p:nvSpPr>
          <p:cNvPr id="4" name="Slide Number Placeholder 3">
            <a:extLst>
              <a:ext uri="{FF2B5EF4-FFF2-40B4-BE49-F238E27FC236}">
                <a16:creationId xmlns:a16="http://schemas.microsoft.com/office/drawing/2014/main" id="{0B122797-DE7A-62FE-BA42-9EF223D56BF0}"/>
              </a:ext>
            </a:extLst>
          </p:cNvPr>
          <p:cNvSpPr>
            <a:spLocks noGrp="1"/>
          </p:cNvSpPr>
          <p:nvPr>
            <p:ph type="sldNum" sz="quarter" idx="12"/>
          </p:nvPr>
        </p:nvSpPr>
        <p:spPr/>
        <p:txBody>
          <a:bodyPr/>
          <a:lstStyle/>
          <a:p>
            <a:pPr>
              <a:defRPr/>
            </a:pPr>
            <a:endParaRPr lang="en-US" altLang="en-US" dirty="0"/>
          </a:p>
        </p:txBody>
      </p:sp>
    </p:spTree>
    <p:extLst>
      <p:ext uri="{BB962C8B-B14F-4D97-AF65-F5344CB8AC3E}">
        <p14:creationId xmlns:p14="http://schemas.microsoft.com/office/powerpoint/2010/main" val="269156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0DFDA-E901-279D-73FC-370FC1B9D8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4E6B0-2872-5274-628F-291A1A84FE18}"/>
              </a:ext>
            </a:extLst>
          </p:cNvPr>
          <p:cNvSpPr>
            <a:spLocks noGrp="1"/>
          </p:cNvSpPr>
          <p:nvPr>
            <p:ph type="title"/>
          </p:nvPr>
        </p:nvSpPr>
        <p:spPr/>
        <p:txBody>
          <a:bodyPr/>
          <a:lstStyle/>
          <a:p>
            <a:r>
              <a:rPr lang="en-US" dirty="0"/>
              <a:t>Dock Committee</a:t>
            </a:r>
          </a:p>
        </p:txBody>
      </p:sp>
      <p:sp>
        <p:nvSpPr>
          <p:cNvPr id="3" name="Content Placeholder 2">
            <a:extLst>
              <a:ext uri="{FF2B5EF4-FFF2-40B4-BE49-F238E27FC236}">
                <a16:creationId xmlns:a16="http://schemas.microsoft.com/office/drawing/2014/main" id="{59354B11-4E79-F432-23F3-9C345A789991}"/>
              </a:ext>
            </a:extLst>
          </p:cNvPr>
          <p:cNvSpPr>
            <a:spLocks noGrp="1"/>
          </p:cNvSpPr>
          <p:nvPr>
            <p:ph idx="1"/>
          </p:nvPr>
        </p:nvSpPr>
        <p:spPr>
          <a:xfrm>
            <a:off x="609599" y="1828800"/>
            <a:ext cx="6347714" cy="4876800"/>
          </a:xfrm>
        </p:spPr>
        <p:txBody>
          <a:bodyPr>
            <a:normAutofit/>
          </a:bodyPr>
          <a:lstStyle/>
          <a:p>
            <a:r>
              <a:rPr lang="en-US" altLang="en-US" b="1" dirty="0">
                <a:solidFill>
                  <a:schemeClr val="bg2">
                    <a:lumMod val="10000"/>
                  </a:schemeClr>
                </a:solidFill>
                <a:latin typeface="Arial" pitchFamily="34" charset="0"/>
                <a:cs typeface="Arial" pitchFamily="34" charset="0"/>
              </a:rPr>
              <a:t>Members: </a:t>
            </a:r>
            <a:r>
              <a:rPr lang="en-US" altLang="en-US" dirty="0">
                <a:solidFill>
                  <a:schemeClr val="bg2">
                    <a:lumMod val="10000"/>
                  </a:schemeClr>
                </a:solidFill>
                <a:latin typeface="Arial" pitchFamily="34" charset="0"/>
                <a:cs typeface="Arial" pitchFamily="34" charset="0"/>
              </a:rPr>
              <a:t>Jim Caines (Chair), Brandon </a:t>
            </a:r>
            <a:r>
              <a:rPr lang="en-US" altLang="en-US" dirty="0" err="1">
                <a:solidFill>
                  <a:schemeClr val="bg2">
                    <a:lumMod val="10000"/>
                  </a:schemeClr>
                </a:solidFill>
                <a:latin typeface="Arial" pitchFamily="34" charset="0"/>
                <a:cs typeface="Arial" pitchFamily="34" charset="0"/>
              </a:rPr>
              <a:t>Pelegano</a:t>
            </a:r>
            <a:r>
              <a:rPr lang="en-US" altLang="en-US" dirty="0">
                <a:solidFill>
                  <a:schemeClr val="bg2">
                    <a:lumMod val="10000"/>
                  </a:schemeClr>
                </a:solidFill>
                <a:latin typeface="Arial" pitchFamily="34" charset="0"/>
                <a:cs typeface="Arial" pitchFamily="34" charset="0"/>
              </a:rPr>
              <a:t>,</a:t>
            </a:r>
            <a:br>
              <a:rPr lang="en-US" altLang="en-US" dirty="0">
                <a:solidFill>
                  <a:schemeClr val="bg2">
                    <a:lumMod val="10000"/>
                  </a:schemeClr>
                </a:solidFill>
                <a:latin typeface="Arial" pitchFamily="34" charset="0"/>
                <a:cs typeface="Arial" pitchFamily="34" charset="0"/>
              </a:rPr>
            </a:br>
            <a:r>
              <a:rPr lang="en-US" altLang="en-US" dirty="0">
                <a:solidFill>
                  <a:schemeClr val="bg2">
                    <a:lumMod val="10000"/>
                  </a:schemeClr>
                </a:solidFill>
                <a:latin typeface="Arial" pitchFamily="34" charset="0"/>
                <a:cs typeface="Arial" pitchFamily="34" charset="0"/>
              </a:rPr>
              <a:t>JD Wilcox, Donna </a:t>
            </a:r>
            <a:r>
              <a:rPr lang="en-US" altLang="en-US" dirty="0" err="1">
                <a:solidFill>
                  <a:schemeClr val="bg2">
                    <a:lumMod val="10000"/>
                  </a:schemeClr>
                </a:solidFill>
                <a:latin typeface="Arial" pitchFamily="34" charset="0"/>
                <a:cs typeface="Arial" pitchFamily="34" charset="0"/>
              </a:rPr>
              <a:t>Ciarfella</a:t>
            </a:r>
            <a:r>
              <a:rPr lang="en-US" altLang="en-US" dirty="0">
                <a:solidFill>
                  <a:schemeClr val="bg2">
                    <a:lumMod val="10000"/>
                  </a:schemeClr>
                </a:solidFill>
                <a:latin typeface="Arial" pitchFamily="34" charset="0"/>
                <a:cs typeface="Arial" pitchFamily="34" charset="0"/>
              </a:rPr>
              <a:t>, Cathie Rockoff, Mary Withey</a:t>
            </a:r>
            <a:endParaRPr lang="en-US" dirty="0">
              <a:solidFill>
                <a:schemeClr val="bg2">
                  <a:lumMod val="10000"/>
                </a:schemeClr>
              </a:solidFill>
              <a:latin typeface="Arial" pitchFamily="34" charset="0"/>
              <a:cs typeface="Arial" pitchFamily="34" charset="0"/>
            </a:endParaRPr>
          </a:p>
          <a:p>
            <a:pPr lvl="1"/>
            <a:r>
              <a:rPr lang="en-US" dirty="0">
                <a:solidFill>
                  <a:schemeClr val="bg2">
                    <a:lumMod val="10000"/>
                  </a:schemeClr>
                </a:solidFill>
                <a:latin typeface="Arial" pitchFamily="34" charset="0"/>
                <a:cs typeface="Arial" pitchFamily="34" charset="0"/>
              </a:rPr>
              <a:t>Review current dock slip inventory versus interest</a:t>
            </a:r>
          </a:p>
          <a:p>
            <a:pPr lvl="1"/>
            <a:r>
              <a:rPr lang="en-US" dirty="0">
                <a:solidFill>
                  <a:schemeClr val="bg2">
                    <a:lumMod val="10000"/>
                  </a:schemeClr>
                </a:solidFill>
                <a:latin typeface="Arial" pitchFamily="34" charset="0"/>
                <a:cs typeface="Arial" pitchFamily="34" charset="0"/>
              </a:rPr>
              <a:t>Develop an expansion plan as determined appropriate including costs and installation timeframe</a:t>
            </a:r>
          </a:p>
          <a:p>
            <a:pPr lvl="1"/>
            <a:r>
              <a:rPr lang="en-US" dirty="0">
                <a:solidFill>
                  <a:schemeClr val="bg2">
                    <a:lumMod val="10000"/>
                  </a:schemeClr>
                </a:solidFill>
                <a:latin typeface="Arial" pitchFamily="34" charset="0"/>
                <a:cs typeface="Arial" pitchFamily="34" charset="0"/>
              </a:rPr>
              <a:t>Deliver recommendations to board for review</a:t>
            </a:r>
          </a:p>
          <a:p>
            <a:pPr lvl="1"/>
            <a:r>
              <a:rPr lang="en-US" dirty="0">
                <a:solidFill>
                  <a:schemeClr val="bg2">
                    <a:lumMod val="10000"/>
                  </a:schemeClr>
                </a:solidFill>
                <a:latin typeface="Arial" pitchFamily="34" charset="0"/>
                <a:cs typeface="Arial" pitchFamily="34" charset="0"/>
              </a:rPr>
              <a:t>If board approves recommendation, present to district for vote</a:t>
            </a: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4710E80A-D7B7-93D7-079C-A1CAB809D3D6}"/>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4156037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CBD7-8663-91AD-2D96-39000C879180}"/>
              </a:ext>
            </a:extLst>
          </p:cNvPr>
          <p:cNvSpPr>
            <a:spLocks noGrp="1"/>
          </p:cNvSpPr>
          <p:nvPr>
            <p:ph type="title"/>
          </p:nvPr>
        </p:nvSpPr>
        <p:spPr/>
        <p:txBody>
          <a:bodyPr/>
          <a:lstStyle/>
          <a:p>
            <a:r>
              <a:rPr lang="en-US" dirty="0"/>
              <a:t>Long-Term Financial Planning Committee</a:t>
            </a:r>
          </a:p>
        </p:txBody>
      </p:sp>
      <p:sp>
        <p:nvSpPr>
          <p:cNvPr id="3" name="Content Placeholder 2">
            <a:extLst>
              <a:ext uri="{FF2B5EF4-FFF2-40B4-BE49-F238E27FC236}">
                <a16:creationId xmlns:a16="http://schemas.microsoft.com/office/drawing/2014/main" id="{630F57C6-14EB-5A54-B8E6-3B9FD16F96CF}"/>
              </a:ext>
            </a:extLst>
          </p:cNvPr>
          <p:cNvSpPr>
            <a:spLocks noGrp="1"/>
          </p:cNvSpPr>
          <p:nvPr>
            <p:ph idx="1"/>
          </p:nvPr>
        </p:nvSpPr>
        <p:spPr>
          <a:xfrm>
            <a:off x="609599" y="2160590"/>
            <a:ext cx="6347714" cy="4245898"/>
          </a:xfrm>
        </p:spPr>
        <p:txBody>
          <a:bodyPr>
            <a:normAutofit lnSpcReduction="10000"/>
          </a:bodyPr>
          <a:lstStyle/>
          <a:p>
            <a:r>
              <a:rPr lang="en-US" b="1" dirty="0"/>
              <a:t>Members: </a:t>
            </a:r>
            <a:r>
              <a:rPr lang="en-US" dirty="0"/>
              <a:t>Karen Patterson (Chair), Jim Caines, Jay Gallant, Julia Giuliano, Lisa Gonsor</a:t>
            </a:r>
          </a:p>
          <a:p>
            <a:r>
              <a:rPr lang="en-US" b="1" dirty="0"/>
              <a:t>Activities:</a:t>
            </a:r>
            <a:endParaRPr lang="en-US" dirty="0"/>
          </a:p>
          <a:p>
            <a:pPr lvl="1" fontAlgn="base"/>
            <a:r>
              <a:rPr lang="en-US" dirty="0"/>
              <a:t>Monitor long-term (more than one fiscal year) anticipated expenses for the District, to help smooth out tax impact of anticipated needs</a:t>
            </a:r>
          </a:p>
          <a:p>
            <a:pPr lvl="1" fontAlgn="base"/>
            <a:r>
              <a:rPr lang="en-US" dirty="0"/>
              <a:t>Make recommendations to the BOD regarding formation and funding of $$ to meet specific long-term financial needs, examples include:</a:t>
            </a:r>
          </a:p>
          <a:p>
            <a:pPr lvl="2" fontAlgn="base"/>
            <a:r>
              <a:rPr lang="en-US" dirty="0"/>
              <a:t>ALA Clubhouse Capital Improvements</a:t>
            </a:r>
          </a:p>
          <a:p>
            <a:pPr lvl="2" fontAlgn="base"/>
            <a:r>
              <a:rPr lang="en-US" dirty="0"/>
              <a:t>Dam Expenditures</a:t>
            </a:r>
          </a:p>
          <a:p>
            <a:pPr lvl="2" fontAlgn="base"/>
            <a:r>
              <a:rPr lang="en-US" dirty="0"/>
              <a:t>Dock Improvements</a:t>
            </a:r>
          </a:p>
          <a:p>
            <a:pPr lvl="1" fontAlgn="base"/>
            <a:r>
              <a:rPr lang="en-US" dirty="0"/>
              <a:t>Recommend to BOD investment options to maximize interest to the District, while minimizing financial risk</a:t>
            </a:r>
          </a:p>
          <a:p>
            <a:endParaRPr lang="en-US" dirty="0"/>
          </a:p>
        </p:txBody>
      </p:sp>
      <p:sp>
        <p:nvSpPr>
          <p:cNvPr id="4" name="Slide Number Placeholder 3">
            <a:extLst>
              <a:ext uri="{FF2B5EF4-FFF2-40B4-BE49-F238E27FC236}">
                <a16:creationId xmlns:a16="http://schemas.microsoft.com/office/drawing/2014/main" id="{15242F90-216D-8612-2F3C-1ECFE579B713}"/>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2363570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07E4-786C-ABF9-810A-C7AE72E0CFAF}"/>
              </a:ext>
            </a:extLst>
          </p:cNvPr>
          <p:cNvSpPr>
            <a:spLocks noGrp="1"/>
          </p:cNvSpPr>
          <p:nvPr>
            <p:ph type="title"/>
          </p:nvPr>
        </p:nvSpPr>
        <p:spPr/>
        <p:txBody>
          <a:bodyPr/>
          <a:lstStyle/>
          <a:p>
            <a:r>
              <a:rPr lang="en-US" dirty="0"/>
              <a:t>Lake Usage Committee</a:t>
            </a:r>
          </a:p>
        </p:txBody>
      </p:sp>
      <p:sp>
        <p:nvSpPr>
          <p:cNvPr id="3" name="Content Placeholder 2">
            <a:extLst>
              <a:ext uri="{FF2B5EF4-FFF2-40B4-BE49-F238E27FC236}">
                <a16:creationId xmlns:a16="http://schemas.microsoft.com/office/drawing/2014/main" id="{55CEB8FB-7E1B-E037-36D5-1F20208D3E8C}"/>
              </a:ext>
            </a:extLst>
          </p:cNvPr>
          <p:cNvSpPr>
            <a:spLocks noGrp="1"/>
          </p:cNvSpPr>
          <p:nvPr>
            <p:ph idx="1"/>
          </p:nvPr>
        </p:nvSpPr>
        <p:spPr>
          <a:xfrm>
            <a:off x="627320" y="1676400"/>
            <a:ext cx="6347714" cy="3880773"/>
          </a:xfrm>
        </p:spPr>
        <p:txBody>
          <a:bodyPr>
            <a:normAutofit fontScale="92500" lnSpcReduction="20000"/>
          </a:bodyPr>
          <a:lstStyle/>
          <a:p>
            <a:endParaRPr lang="en-US" altLang="en-US" b="1" dirty="0">
              <a:solidFill>
                <a:schemeClr val="bg2">
                  <a:lumMod val="10000"/>
                </a:schemeClr>
              </a:solidFill>
              <a:latin typeface="Arial" pitchFamily="34" charset="0"/>
              <a:cs typeface="Arial" pitchFamily="34" charset="0"/>
            </a:endParaRPr>
          </a:p>
          <a:p>
            <a:r>
              <a:rPr lang="en-US" altLang="en-US" sz="1900" b="1" dirty="0"/>
              <a:t>Members: </a:t>
            </a:r>
            <a:r>
              <a:rPr lang="en-US" altLang="en-US" sz="1900" dirty="0"/>
              <a:t>Frank Hoisl (Chair), Todd Angelucci,</a:t>
            </a:r>
            <a:br>
              <a:rPr lang="en-US" altLang="en-US" sz="1900" dirty="0"/>
            </a:br>
            <a:r>
              <a:rPr lang="en-US" altLang="en-US" sz="1900" dirty="0"/>
              <a:t>Duncan Keith, Barbara Lederer, Brandon Pelegano, Karen Rustico, Jean Waleszczyk</a:t>
            </a:r>
          </a:p>
          <a:p>
            <a:r>
              <a:rPr lang="en-US" sz="1900" dirty="0"/>
              <a:t>Focus areas impacting lake usage and enjoyment:</a:t>
            </a:r>
          </a:p>
          <a:p>
            <a:pPr lvl="1"/>
            <a:r>
              <a:rPr lang="en-US" sz="1700" dirty="0"/>
              <a:t>Algae blooms</a:t>
            </a:r>
          </a:p>
          <a:p>
            <a:pPr lvl="1"/>
            <a:r>
              <a:rPr lang="en-US" sz="1700" dirty="0"/>
              <a:t>Muck</a:t>
            </a:r>
          </a:p>
          <a:p>
            <a:pPr lvl="1"/>
            <a:r>
              <a:rPr lang="en-US" sz="1700" dirty="0"/>
              <a:t>Weeds</a:t>
            </a:r>
          </a:p>
          <a:p>
            <a:r>
              <a:rPr lang="en-US" sz="1900" dirty="0"/>
              <a:t>Goals 2026</a:t>
            </a:r>
          </a:p>
          <a:p>
            <a:pPr lvl="1"/>
            <a:r>
              <a:rPr lang="en-US" sz="1900" dirty="0"/>
              <a:t>Littoral zone survey of lake vegetation with use of underwater camera system</a:t>
            </a:r>
          </a:p>
          <a:p>
            <a:pPr lvl="1"/>
            <a:r>
              <a:rPr lang="en-US" sz="1900" dirty="0"/>
              <a:t>Sediment phosphorous and depth evaluation</a:t>
            </a:r>
          </a:p>
        </p:txBody>
      </p:sp>
      <p:sp>
        <p:nvSpPr>
          <p:cNvPr id="4" name="Slide Number Placeholder 3">
            <a:extLst>
              <a:ext uri="{FF2B5EF4-FFF2-40B4-BE49-F238E27FC236}">
                <a16:creationId xmlns:a16="http://schemas.microsoft.com/office/drawing/2014/main" id="{834F66C5-7A68-6ECC-3BA0-A587F3F37C1B}"/>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147312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ABFE50-0426-4D27-A1F7-533ACC182C00}"/>
              </a:ext>
            </a:extLst>
          </p:cNvPr>
          <p:cNvSpPr>
            <a:spLocks noGrp="1"/>
          </p:cNvSpPr>
          <p:nvPr>
            <p:ph type="title"/>
          </p:nvPr>
        </p:nvSpPr>
        <p:spPr/>
        <p:txBody>
          <a:bodyPr/>
          <a:lstStyle/>
          <a:p>
            <a:r>
              <a:rPr lang="en-US" dirty="0"/>
              <a:t>ALA Information – John Matra</a:t>
            </a:r>
          </a:p>
        </p:txBody>
      </p:sp>
      <p:pic>
        <p:nvPicPr>
          <p:cNvPr id="3" name="Picture 2" descr="The image is an invitation to a diverse range of activities offered by the Amston Lake Association, including yoga, dinners, games, and events throughout the year.&#10;&#10;AI-generated content may be incorrect.">
            <a:extLst>
              <a:ext uri="{FF2B5EF4-FFF2-40B4-BE49-F238E27FC236}">
                <a16:creationId xmlns:a16="http://schemas.microsoft.com/office/drawing/2014/main" id="{C5879E1F-ECC0-9775-60BA-4378BC081F90}"/>
              </a:ext>
            </a:extLst>
          </p:cNvPr>
          <p:cNvPicPr>
            <a:picLocks noChangeAspect="1"/>
          </p:cNvPicPr>
          <p:nvPr/>
        </p:nvPicPr>
        <p:blipFill>
          <a:blip r:embed="rId3"/>
          <a:stretch>
            <a:fillRect/>
          </a:stretch>
        </p:blipFill>
        <p:spPr>
          <a:xfrm>
            <a:off x="998365" y="1371600"/>
            <a:ext cx="6164435" cy="4733821"/>
          </a:xfrm>
          <a:prstGeom prst="rect">
            <a:avLst/>
          </a:prstGeom>
        </p:spPr>
      </p:pic>
    </p:spTree>
    <p:extLst>
      <p:ext uri="{BB962C8B-B14F-4D97-AF65-F5344CB8AC3E}">
        <p14:creationId xmlns:p14="http://schemas.microsoft.com/office/powerpoint/2010/main" val="283143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2D9BDE-572C-74D8-E680-705C11CDC698}"/>
              </a:ext>
            </a:extLst>
          </p:cNvPr>
          <p:cNvSpPr>
            <a:spLocks noGrp="1"/>
          </p:cNvSpPr>
          <p:nvPr>
            <p:ph type="sldNum" sz="quarter" idx="12"/>
          </p:nvPr>
        </p:nvSpPr>
        <p:spPr/>
        <p:txBody>
          <a:bodyPr/>
          <a:lstStyle/>
          <a:p>
            <a:pPr>
              <a:defRPr/>
            </a:pPr>
            <a:fld id="{CF80CADE-642A-4859-AA6B-B8E3E473BCFB}" type="slidenum">
              <a:rPr lang="en-US" altLang="en-US" smtClean="0"/>
              <a:pPr>
                <a:defRPr/>
              </a:pPr>
              <a:t>17</a:t>
            </a:fld>
            <a:endParaRPr lang="en-US" altLang="en-US"/>
          </a:p>
        </p:txBody>
      </p:sp>
      <p:pic>
        <p:nvPicPr>
          <p:cNvPr id="5" name="Picture 4" descr="A promotional image announcing the schedule of exciting ALA events for the year 2026, including karaoke, parade, tiki night, lake day, and paella dinner, with details to be shared on Facebook and the ALA website.&#10;&#10;AI-generated content may be incorrect.">
            <a:extLst>
              <a:ext uri="{FF2B5EF4-FFF2-40B4-BE49-F238E27FC236}">
                <a16:creationId xmlns:a16="http://schemas.microsoft.com/office/drawing/2014/main" id="{D66492E8-E9D0-A69F-21B5-17A8E89325E5}"/>
              </a:ext>
            </a:extLst>
          </p:cNvPr>
          <p:cNvPicPr>
            <a:picLocks noChangeAspect="1"/>
          </p:cNvPicPr>
          <p:nvPr/>
        </p:nvPicPr>
        <p:blipFill>
          <a:blip r:embed="rId2"/>
          <a:stretch>
            <a:fillRect/>
          </a:stretch>
        </p:blipFill>
        <p:spPr>
          <a:xfrm>
            <a:off x="140417" y="0"/>
            <a:ext cx="8863165" cy="6858000"/>
          </a:xfrm>
          <a:prstGeom prst="rect">
            <a:avLst/>
          </a:prstGeom>
        </p:spPr>
      </p:pic>
    </p:spTree>
    <p:extLst>
      <p:ext uri="{BB962C8B-B14F-4D97-AF65-F5344CB8AC3E}">
        <p14:creationId xmlns:p14="http://schemas.microsoft.com/office/powerpoint/2010/main" val="159745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B00BB8-F836-DD3B-959E-D1C549864F6A}"/>
              </a:ext>
            </a:extLst>
          </p:cNvPr>
          <p:cNvSpPr>
            <a:spLocks noGrp="1"/>
          </p:cNvSpPr>
          <p:nvPr>
            <p:ph type="sldNum" sz="quarter" idx="12"/>
          </p:nvPr>
        </p:nvSpPr>
        <p:spPr/>
        <p:txBody>
          <a:bodyPr/>
          <a:lstStyle/>
          <a:p>
            <a:pPr>
              <a:defRPr/>
            </a:pPr>
            <a:fld id="{B4C3DDA9-FDEE-4D17-BCC3-FCFC88B9DE70}" type="slidenum">
              <a:rPr lang="en-US" altLang="en-US" smtClean="0"/>
              <a:pPr>
                <a:defRPr/>
              </a:pPr>
              <a:t>18</a:t>
            </a:fld>
            <a:endParaRPr lang="en-US" altLang="en-US"/>
          </a:p>
        </p:txBody>
      </p:sp>
      <p:pic>
        <p:nvPicPr>
          <p:cNvPr id="4" name="Picture 3" descr="The image is a visual representation of a checklist for a two-phase clubhouse renovation project, featuring completed and pending tasks such as vinyl siding, bathroom updates, exterior improvements, and a donated entertainment system.&#10;&#10;AI-generated content may be incorrect.">
            <a:extLst>
              <a:ext uri="{FF2B5EF4-FFF2-40B4-BE49-F238E27FC236}">
                <a16:creationId xmlns:a16="http://schemas.microsoft.com/office/drawing/2014/main" id="{19160085-0785-7186-FC0A-9B17C8AAA217}"/>
              </a:ext>
            </a:extLst>
          </p:cNvPr>
          <p:cNvPicPr>
            <a:picLocks noChangeAspect="1"/>
          </p:cNvPicPr>
          <p:nvPr/>
        </p:nvPicPr>
        <p:blipFill>
          <a:blip r:embed="rId2"/>
          <a:stretch>
            <a:fillRect/>
          </a:stretch>
        </p:blipFill>
        <p:spPr>
          <a:xfrm>
            <a:off x="28791" y="0"/>
            <a:ext cx="9086418" cy="6858000"/>
          </a:xfrm>
          <a:prstGeom prst="rect">
            <a:avLst/>
          </a:prstGeom>
        </p:spPr>
      </p:pic>
    </p:spTree>
    <p:extLst>
      <p:ext uri="{BB962C8B-B14F-4D97-AF65-F5344CB8AC3E}">
        <p14:creationId xmlns:p14="http://schemas.microsoft.com/office/powerpoint/2010/main" val="3040753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6C608F-66FB-723D-996E-6CF3F37E1A98}"/>
              </a:ext>
            </a:extLst>
          </p:cNvPr>
          <p:cNvSpPr>
            <a:spLocks noGrp="1"/>
          </p:cNvSpPr>
          <p:nvPr>
            <p:ph type="sldNum" sz="quarter" idx="12"/>
          </p:nvPr>
        </p:nvSpPr>
        <p:spPr/>
        <p:txBody>
          <a:bodyPr/>
          <a:lstStyle/>
          <a:p>
            <a:pPr>
              <a:defRPr/>
            </a:pPr>
            <a:fld id="{B4C3DDA9-FDEE-4D17-BCC3-FCFC88B9DE70}" type="slidenum">
              <a:rPr lang="en-US" altLang="en-US" smtClean="0"/>
              <a:pPr>
                <a:defRPr/>
              </a:pPr>
              <a:t>19</a:t>
            </a:fld>
            <a:endParaRPr lang="en-US" altLang="en-US"/>
          </a:p>
        </p:txBody>
      </p:sp>
      <p:pic>
        <p:nvPicPr>
          <p:cNvPr id="4" name="Picture 3" descr="The image is a promotional poster for Amston Lake Association, featuring services for refinishing masonry and painting exteriors, building a new shed, painting interiors, and refreshing restrooms, with social media links provided.&#10;&#10;AI-generated content may be incorrect.">
            <a:extLst>
              <a:ext uri="{FF2B5EF4-FFF2-40B4-BE49-F238E27FC236}">
                <a16:creationId xmlns:a16="http://schemas.microsoft.com/office/drawing/2014/main" id="{65E50929-B253-39AC-5809-DD6746538E91}"/>
              </a:ext>
            </a:extLst>
          </p:cNvPr>
          <p:cNvPicPr>
            <a:picLocks noChangeAspect="1"/>
          </p:cNvPicPr>
          <p:nvPr/>
        </p:nvPicPr>
        <p:blipFill>
          <a:blip r:embed="rId2"/>
          <a:stretch>
            <a:fillRect/>
          </a:stretch>
        </p:blipFill>
        <p:spPr>
          <a:xfrm>
            <a:off x="0" y="186323"/>
            <a:ext cx="9144000" cy="6485353"/>
          </a:xfrm>
          <a:prstGeom prst="rect">
            <a:avLst/>
          </a:prstGeom>
        </p:spPr>
      </p:pic>
    </p:spTree>
    <p:extLst>
      <p:ext uri="{BB962C8B-B14F-4D97-AF65-F5344CB8AC3E}">
        <p14:creationId xmlns:p14="http://schemas.microsoft.com/office/powerpoint/2010/main" val="257056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B90C9D-E21C-FCC1-0476-0A5E701DC84D}"/>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A88C1BC7-A6EE-B70A-F8F6-2081A03F3699}"/>
              </a:ext>
            </a:extLst>
          </p:cNvPr>
          <p:cNvSpPr>
            <a:spLocks noGrp="1"/>
          </p:cNvSpPr>
          <p:nvPr>
            <p:ph idx="1"/>
          </p:nvPr>
        </p:nvSpPr>
        <p:spPr>
          <a:xfrm>
            <a:off x="609598" y="1295400"/>
            <a:ext cx="6858002" cy="4745963"/>
          </a:xfrm>
        </p:spPr>
        <p:txBody>
          <a:bodyPr>
            <a:normAutofit lnSpcReduction="10000"/>
          </a:bodyPr>
          <a:lstStyle/>
          <a:p>
            <a:r>
              <a:rPr lang="en-US" dirty="0"/>
              <a:t>Call to Order</a:t>
            </a:r>
          </a:p>
          <a:p>
            <a:r>
              <a:rPr lang="en-US" dirty="0"/>
              <a:t>Roll Call of Officers and Directors</a:t>
            </a:r>
          </a:p>
          <a:p>
            <a:r>
              <a:rPr lang="en-US" dirty="0"/>
              <a:t>Introduction of Board of Directors</a:t>
            </a:r>
          </a:p>
          <a:p>
            <a:r>
              <a:rPr lang="en-US" dirty="0"/>
              <a:t>Acknowledgements</a:t>
            </a:r>
          </a:p>
          <a:p>
            <a:r>
              <a:rPr lang="en-US" dirty="0"/>
              <a:t>Approve May 31, 2025 Meeting Minutes</a:t>
            </a:r>
          </a:p>
          <a:p>
            <a:r>
              <a:rPr lang="en-US" dirty="0"/>
              <a:t>Review of Lake Operations and Committees</a:t>
            </a:r>
          </a:p>
          <a:p>
            <a:r>
              <a:rPr lang="en-US" dirty="0"/>
              <a:t>Election of ALD Board of Directors and Board Officers</a:t>
            </a:r>
          </a:p>
          <a:p>
            <a:r>
              <a:rPr lang="en-US" dirty="0"/>
              <a:t>Tax Collector and Treasurer’s Reports</a:t>
            </a:r>
          </a:p>
          <a:p>
            <a:r>
              <a:rPr lang="en-US" dirty="0"/>
              <a:t>Consider and Act Upon the Proposed Budget for FY 2026-2027</a:t>
            </a:r>
          </a:p>
          <a:p>
            <a:r>
              <a:rPr lang="en-US" dirty="0"/>
              <a:t>Consider and Act Upon Special Project-Dock Expansion</a:t>
            </a:r>
          </a:p>
          <a:p>
            <a:r>
              <a:rPr lang="en-US" dirty="0"/>
              <a:t>Establish Date for the 2027 District Annual Meeting</a:t>
            </a:r>
          </a:p>
          <a:p>
            <a:r>
              <a:rPr lang="en-US" dirty="0"/>
              <a:t>Adjournment</a:t>
            </a:r>
          </a:p>
          <a:p>
            <a:endParaRPr lang="en-US" dirty="0"/>
          </a:p>
        </p:txBody>
      </p:sp>
      <p:sp>
        <p:nvSpPr>
          <p:cNvPr id="2" name="Slide Number Placeholder 1">
            <a:extLst>
              <a:ext uri="{FF2B5EF4-FFF2-40B4-BE49-F238E27FC236}">
                <a16:creationId xmlns:a16="http://schemas.microsoft.com/office/drawing/2014/main" id="{AD1F67A5-F562-AE5D-9874-4EBBDE56E8DB}"/>
              </a:ext>
            </a:extLst>
          </p:cNvPr>
          <p:cNvSpPr>
            <a:spLocks noGrp="1"/>
          </p:cNvSpPr>
          <p:nvPr>
            <p:ph type="sldNum" sz="quarter" idx="12"/>
          </p:nvPr>
        </p:nvSpPr>
        <p:spPr/>
        <p:txBody>
          <a:bodyPr/>
          <a:lstStyle/>
          <a:p>
            <a:pPr>
              <a:defRPr/>
            </a:pPr>
            <a:fld id="{B4C3DDA9-FDEE-4D17-BCC3-FCFC88B9DE70}" type="slidenum">
              <a:rPr lang="en-US" altLang="en-US" smtClean="0"/>
              <a:pPr>
                <a:defRPr/>
              </a:pPr>
              <a:t>2</a:t>
            </a:fld>
            <a:endParaRPr lang="en-US" altLang="en-US"/>
          </a:p>
        </p:txBody>
      </p:sp>
    </p:spTree>
    <p:extLst>
      <p:ext uri="{BB962C8B-B14F-4D97-AF65-F5344CB8AC3E}">
        <p14:creationId xmlns:p14="http://schemas.microsoft.com/office/powerpoint/2010/main" val="991215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F8A84-BD4B-34E7-E53B-47684B56BF36}"/>
              </a:ext>
            </a:extLst>
          </p:cNvPr>
          <p:cNvSpPr>
            <a:spLocks noGrp="1"/>
          </p:cNvSpPr>
          <p:nvPr>
            <p:ph type="title"/>
          </p:nvPr>
        </p:nvSpPr>
        <p:spPr/>
        <p:txBody>
          <a:bodyPr/>
          <a:lstStyle/>
          <a:p>
            <a:r>
              <a:rPr lang="en-US" dirty="0"/>
              <a:t>Volunteer Recognition</a:t>
            </a:r>
          </a:p>
        </p:txBody>
      </p:sp>
      <p:sp>
        <p:nvSpPr>
          <p:cNvPr id="3" name="Content Placeholder 2">
            <a:extLst>
              <a:ext uri="{FF2B5EF4-FFF2-40B4-BE49-F238E27FC236}">
                <a16:creationId xmlns:a16="http://schemas.microsoft.com/office/drawing/2014/main" id="{3DCEAE97-21C5-9C00-50DE-25934A1E4EDC}"/>
              </a:ext>
            </a:extLst>
          </p:cNvPr>
          <p:cNvSpPr>
            <a:spLocks noGrp="1"/>
          </p:cNvSpPr>
          <p:nvPr>
            <p:ph idx="1"/>
          </p:nvPr>
        </p:nvSpPr>
        <p:spPr/>
        <p:txBody>
          <a:bodyPr/>
          <a:lstStyle/>
          <a:p>
            <a:r>
              <a:rPr lang="en-US" dirty="0"/>
              <a:t>The Board would like to recognize all the volunteers who stepped up to lend a hand throughout the year</a:t>
            </a:r>
          </a:p>
          <a:p>
            <a:r>
              <a:rPr lang="en-US" dirty="0"/>
              <a:t>These donated hours helped greatly in reducing costs, saving time and building community spirit</a:t>
            </a:r>
          </a:p>
          <a:p>
            <a:r>
              <a:rPr lang="en-US" dirty="0"/>
              <a:t>The $$$ saved due to all of our wonderful volunteers is truly amazing and it is because of you that our district remains clean, safe and beautiful</a:t>
            </a:r>
          </a:p>
          <a:p>
            <a:r>
              <a:rPr lang="en-US" dirty="0"/>
              <a:t>If you have yet to volunteer…what are you waiting for???</a:t>
            </a:r>
          </a:p>
          <a:p>
            <a:r>
              <a:rPr lang="en-US" dirty="0"/>
              <a:t>Come out to help, meet your neighbors and…save tax dollars!</a:t>
            </a:r>
          </a:p>
        </p:txBody>
      </p:sp>
      <p:sp>
        <p:nvSpPr>
          <p:cNvPr id="4" name="Slide Number Placeholder 3">
            <a:extLst>
              <a:ext uri="{FF2B5EF4-FFF2-40B4-BE49-F238E27FC236}">
                <a16:creationId xmlns:a16="http://schemas.microsoft.com/office/drawing/2014/main" id="{4B6F5EB5-E86A-98F9-F8C3-2BDE377DBB1B}"/>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1783745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1588DD8-891C-4A42-88FD-FF68C0D78B9F}"/>
              </a:ext>
            </a:extLst>
          </p:cNvPr>
          <p:cNvSpPr>
            <a:spLocks noGrp="1"/>
          </p:cNvSpPr>
          <p:nvPr>
            <p:ph type="title"/>
          </p:nvPr>
        </p:nvSpPr>
        <p:spPr/>
        <p:txBody>
          <a:bodyPr/>
          <a:lstStyle/>
          <a:p>
            <a:r>
              <a:rPr lang="en-US" altLang="en-US" dirty="0"/>
              <a:t>Remaining Beach and Boat Pass Distribution Dates</a:t>
            </a:r>
          </a:p>
        </p:txBody>
      </p:sp>
      <p:sp>
        <p:nvSpPr>
          <p:cNvPr id="3" name="Content Placeholder 2">
            <a:extLst>
              <a:ext uri="{FF2B5EF4-FFF2-40B4-BE49-F238E27FC236}">
                <a16:creationId xmlns:a16="http://schemas.microsoft.com/office/drawing/2014/main" id="{74AA5C97-D58F-4E76-A817-3B0DBFC4A280}"/>
              </a:ext>
            </a:extLst>
          </p:cNvPr>
          <p:cNvSpPr>
            <a:spLocks noGrp="1"/>
          </p:cNvSpPr>
          <p:nvPr>
            <p:ph idx="1"/>
          </p:nvPr>
        </p:nvSpPr>
        <p:spPr/>
        <p:txBody>
          <a:bodyPr>
            <a:normAutofit/>
          </a:bodyPr>
          <a:lstStyle/>
          <a:p>
            <a:pPr marL="274320" indent="-274320" eaLnBrk="1" fontAlgn="auto" hangingPunct="1">
              <a:spcAft>
                <a:spcPts val="0"/>
              </a:spcAft>
              <a:buClr>
                <a:srgbClr val="002060"/>
              </a:buClr>
              <a:buFont typeface="Wingdings 3"/>
              <a:buChar char=""/>
              <a:defRPr/>
            </a:pPr>
            <a:endParaRPr lang="en-US" altLang="en-US" sz="2000" dirty="0">
              <a:solidFill>
                <a:schemeClr val="bg2">
                  <a:lumMod val="10000"/>
                </a:schemeClr>
              </a:solidFill>
              <a:latin typeface="Arial" pitchFamily="34" charset="0"/>
              <a:cs typeface="Arial" pitchFamily="34" charset="0"/>
            </a:endParaRPr>
          </a:p>
          <a:p>
            <a:pPr marL="274320" indent="-274320" eaLnBrk="1" fontAlgn="auto" hangingPunct="1">
              <a:spcAft>
                <a:spcPts val="0"/>
              </a:spcAft>
              <a:buClr>
                <a:srgbClr val="002060"/>
              </a:buClr>
              <a:buFont typeface="Wingdings 3"/>
              <a:buChar char=""/>
              <a:defRPr/>
            </a:pPr>
            <a:r>
              <a:rPr lang="en-US" altLang="en-US" sz="2000" dirty="0">
                <a:solidFill>
                  <a:schemeClr val="bg2">
                    <a:lumMod val="10000"/>
                  </a:schemeClr>
                </a:solidFill>
                <a:latin typeface="Arial" pitchFamily="34" charset="0"/>
                <a:cs typeface="Arial" pitchFamily="34" charset="0"/>
              </a:rPr>
              <a:t>Saturday, June 13, 10 a.m. to noon</a:t>
            </a:r>
          </a:p>
          <a:p>
            <a:pPr marL="274320" indent="-274320">
              <a:buClr>
                <a:srgbClr val="002060"/>
              </a:buClr>
              <a:buFont typeface="Wingdings 3"/>
              <a:buChar char=""/>
              <a:defRPr/>
            </a:pPr>
            <a:r>
              <a:rPr lang="en-US" altLang="en-US" sz="2000" dirty="0">
                <a:solidFill>
                  <a:schemeClr val="bg2">
                    <a:lumMod val="10000"/>
                  </a:schemeClr>
                </a:solidFill>
                <a:latin typeface="Arial" pitchFamily="34" charset="0"/>
                <a:cs typeface="Arial" pitchFamily="34" charset="0"/>
              </a:rPr>
              <a:t>Sunday, June 28, 10 a.m. to noon</a:t>
            </a:r>
          </a:p>
          <a:p>
            <a:pPr marL="274320" indent="-274320">
              <a:buClr>
                <a:srgbClr val="002060"/>
              </a:buClr>
              <a:buFont typeface="Wingdings 3"/>
              <a:buChar char=""/>
              <a:defRPr/>
            </a:pPr>
            <a:r>
              <a:rPr lang="en-US" altLang="en-US" sz="2000" dirty="0">
                <a:solidFill>
                  <a:schemeClr val="bg2">
                    <a:lumMod val="10000"/>
                  </a:schemeClr>
                </a:solidFill>
                <a:latin typeface="Arial" pitchFamily="34" charset="0"/>
                <a:cs typeface="Arial" pitchFamily="34" charset="0"/>
              </a:rPr>
              <a:t>If you cannot make these last two dates, check the website for additional details</a:t>
            </a:r>
          </a:p>
          <a:p>
            <a:pPr marL="274637" lvl="2" indent="0" eaLnBrk="1" fontAlgn="auto" hangingPunct="1">
              <a:spcAft>
                <a:spcPts val="0"/>
              </a:spcAft>
              <a:buClr>
                <a:srgbClr val="002060"/>
              </a:buClr>
              <a:buSzPct val="95000"/>
              <a:buFont typeface="Wingdings 2" pitchFamily="18" charset="2"/>
              <a:buNone/>
              <a:defRPr/>
            </a:pPr>
            <a:endParaRPr lang="en-US" dirty="0">
              <a:latin typeface="Arial" panose="020B0604020202020204" pitchFamily="34" charset="0"/>
              <a:cs typeface="Arial" panose="020B0604020202020204" pitchFamily="34" charset="0"/>
            </a:endParaRPr>
          </a:p>
        </p:txBody>
      </p:sp>
      <p:sp>
        <p:nvSpPr>
          <p:cNvPr id="15" name="Slide Number Placeholder 14"/>
          <p:cNvSpPr>
            <a:spLocks noGrp="1"/>
          </p:cNvSpPr>
          <p:nvPr>
            <p:ph type="sldNum" sz="quarter" idx="12"/>
          </p:nvPr>
        </p:nvSpPr>
        <p:spPr/>
        <p:txBody>
          <a:bodyPr/>
          <a:lstStyle/>
          <a:p>
            <a:pPr>
              <a:defRPr/>
            </a:pPr>
            <a:fld id="{FE118A36-4D39-4AFC-B701-6754BCC090FB}" type="slidenum">
              <a:rPr lang="en-US" altLang="en-US" smtClean="0"/>
              <a:t>21</a:t>
            </a:fld>
            <a:endParaRPr lang="en-US" altLang="en-US" dirty="0"/>
          </a:p>
        </p:txBody>
      </p:sp>
      <p:sp>
        <p:nvSpPr>
          <p:cNvPr id="2" name="TextBox 1">
            <a:extLst>
              <a:ext uri="{FF2B5EF4-FFF2-40B4-BE49-F238E27FC236}">
                <a16:creationId xmlns:a16="http://schemas.microsoft.com/office/drawing/2014/main" id="{054AD543-293F-0A0B-E653-20F72CCD7329}"/>
              </a:ext>
            </a:extLst>
          </p:cNvPr>
          <p:cNvSpPr txBox="1"/>
          <p:nvPr/>
        </p:nvSpPr>
        <p:spPr>
          <a:xfrm>
            <a:off x="316355" y="5226398"/>
            <a:ext cx="6934200" cy="1077218"/>
          </a:xfrm>
          <a:prstGeom prst="rect">
            <a:avLst/>
          </a:prstGeom>
          <a:noFill/>
        </p:spPr>
        <p:txBody>
          <a:bodyPr wrap="square" rtlCol="0">
            <a:spAutoFit/>
          </a:bodyPr>
          <a:lstStyle/>
          <a:p>
            <a:pPr algn="ctr"/>
            <a:r>
              <a:rPr lang="en-US" sz="3200" dirty="0"/>
              <a:t>ALA Clubhouse</a:t>
            </a:r>
            <a:br>
              <a:rPr lang="en-US" sz="3200" dirty="0"/>
            </a:br>
            <a:r>
              <a:rPr lang="en-US" sz="3200" dirty="0"/>
              <a:t> 16 Wood Acres Road</a:t>
            </a:r>
          </a:p>
        </p:txBody>
      </p:sp>
    </p:spTree>
    <p:extLst>
      <p:ext uri="{BB962C8B-B14F-4D97-AF65-F5344CB8AC3E}">
        <p14:creationId xmlns:p14="http://schemas.microsoft.com/office/powerpoint/2010/main" val="3663154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33E6-8AB6-36FA-45B2-57C61823B1D8}"/>
              </a:ext>
            </a:extLst>
          </p:cNvPr>
          <p:cNvSpPr>
            <a:spLocks noGrp="1"/>
          </p:cNvSpPr>
          <p:nvPr>
            <p:ph type="title"/>
          </p:nvPr>
        </p:nvSpPr>
        <p:spPr/>
        <p:txBody>
          <a:bodyPr/>
          <a:lstStyle/>
          <a:p>
            <a:r>
              <a:rPr lang="en-US" dirty="0"/>
              <a:t>Elections for 2026 - 2027</a:t>
            </a:r>
          </a:p>
        </p:txBody>
      </p:sp>
      <p:sp>
        <p:nvSpPr>
          <p:cNvPr id="3" name="Content Placeholder 2">
            <a:extLst>
              <a:ext uri="{FF2B5EF4-FFF2-40B4-BE49-F238E27FC236}">
                <a16:creationId xmlns:a16="http://schemas.microsoft.com/office/drawing/2014/main" id="{5C049ADF-3C6F-37D1-0B37-1257E3408604}"/>
              </a:ext>
            </a:extLst>
          </p:cNvPr>
          <p:cNvSpPr>
            <a:spLocks noGrp="1"/>
          </p:cNvSpPr>
          <p:nvPr>
            <p:ph idx="1"/>
          </p:nvPr>
        </p:nvSpPr>
        <p:spPr/>
        <p:txBody>
          <a:bodyPr/>
          <a:lstStyle/>
          <a:p>
            <a:r>
              <a:rPr lang="en-US" dirty="0"/>
              <a:t>Board Members</a:t>
            </a:r>
          </a:p>
          <a:p>
            <a:pPr lvl="1"/>
            <a:r>
              <a:rPr lang="en-US" dirty="0"/>
              <a:t>Liz Bowen*</a:t>
            </a:r>
          </a:p>
          <a:p>
            <a:pPr lvl="1"/>
            <a:r>
              <a:rPr lang="en-US" dirty="0"/>
              <a:t>Karen Rustico*</a:t>
            </a:r>
          </a:p>
          <a:p>
            <a:pPr lvl="1"/>
            <a:r>
              <a:rPr lang="en-US" dirty="0"/>
              <a:t>Teri Nixon</a:t>
            </a:r>
          </a:p>
          <a:p>
            <a:r>
              <a:rPr lang="en-US" dirty="0"/>
              <a:t>Officers</a:t>
            </a:r>
          </a:p>
          <a:p>
            <a:pPr lvl="1"/>
            <a:r>
              <a:rPr lang="en-US" dirty="0"/>
              <a:t>President</a:t>
            </a:r>
          </a:p>
          <a:p>
            <a:pPr lvl="1"/>
            <a:r>
              <a:rPr lang="en-US" dirty="0"/>
              <a:t>Vice President</a:t>
            </a:r>
          </a:p>
          <a:p>
            <a:pPr lvl="1"/>
            <a:r>
              <a:rPr lang="en-US" dirty="0"/>
              <a:t>Treasurer</a:t>
            </a:r>
          </a:p>
          <a:p>
            <a:pPr lvl="1"/>
            <a:r>
              <a:rPr lang="en-US" dirty="0"/>
              <a:t>Clerk</a:t>
            </a:r>
          </a:p>
          <a:p>
            <a:pPr marL="457200" lvl="1" indent="0">
              <a:buNone/>
            </a:pPr>
            <a:r>
              <a:rPr lang="en-US" altLang="en-US" dirty="0"/>
              <a:t>*Planning to run again</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ACA2D061-37C0-E5BC-54D7-08BE19D9704F}"/>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16799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6A14-42F3-E0C1-6AED-0251BA7DA0B9}"/>
              </a:ext>
            </a:extLst>
          </p:cNvPr>
          <p:cNvSpPr>
            <a:spLocks noGrp="1"/>
          </p:cNvSpPr>
          <p:nvPr>
            <p:ph type="title"/>
          </p:nvPr>
        </p:nvSpPr>
        <p:spPr/>
        <p:txBody>
          <a:bodyPr/>
          <a:lstStyle/>
          <a:p>
            <a:r>
              <a:rPr lang="en-US" dirty="0"/>
              <a:t>Nominate Directors</a:t>
            </a:r>
          </a:p>
        </p:txBody>
      </p:sp>
      <p:sp>
        <p:nvSpPr>
          <p:cNvPr id="3" name="Content Placeholder 2">
            <a:extLst>
              <a:ext uri="{FF2B5EF4-FFF2-40B4-BE49-F238E27FC236}">
                <a16:creationId xmlns:a16="http://schemas.microsoft.com/office/drawing/2014/main" id="{128FC35B-9A3F-EBAD-E802-839243B58313}"/>
              </a:ext>
            </a:extLst>
          </p:cNvPr>
          <p:cNvSpPr>
            <a:spLocks noGrp="1"/>
          </p:cNvSpPr>
          <p:nvPr>
            <p:ph idx="1"/>
          </p:nvPr>
        </p:nvSpPr>
        <p:spPr/>
        <p:txBody>
          <a:bodyPr>
            <a:normAutofit/>
          </a:bodyPr>
          <a:lstStyle/>
          <a:p>
            <a:r>
              <a:rPr lang="en-US" dirty="0"/>
              <a:t>Open positions:  3 in total</a:t>
            </a:r>
          </a:p>
          <a:p>
            <a:r>
              <a:rPr lang="en-US" altLang="en-US" dirty="0"/>
              <a:t>Three, 3-year terms:  </a:t>
            </a:r>
          </a:p>
          <a:p>
            <a:pPr lvl="1"/>
            <a:r>
              <a:rPr lang="en-US" altLang="en-US" dirty="0"/>
              <a:t>Open</a:t>
            </a:r>
          </a:p>
          <a:p>
            <a:pPr lvl="1"/>
            <a:r>
              <a:rPr lang="en-US" altLang="en-US" dirty="0"/>
              <a:t>Open</a:t>
            </a:r>
          </a:p>
          <a:p>
            <a:pPr lvl="1"/>
            <a:r>
              <a:rPr lang="en-US" altLang="en-US" dirty="0"/>
              <a:t>Open</a:t>
            </a:r>
          </a:p>
          <a:p>
            <a:r>
              <a:rPr lang="en-US" altLang="en-US" dirty="0"/>
              <a:t>Nominations</a:t>
            </a:r>
          </a:p>
          <a:p>
            <a:r>
              <a:rPr lang="en-US" altLang="en-US" dirty="0"/>
              <a:t>Vote</a:t>
            </a:r>
          </a:p>
          <a:p>
            <a:endParaRPr lang="en-US" altLang="en-US" dirty="0"/>
          </a:p>
          <a:p>
            <a:endParaRPr lang="en-US" altLang="en-US" dirty="0"/>
          </a:p>
          <a:p>
            <a:endParaRPr lang="en-US" altLang="en-US" dirty="0"/>
          </a:p>
        </p:txBody>
      </p:sp>
      <p:sp>
        <p:nvSpPr>
          <p:cNvPr id="4" name="Slide Number Placeholder 3">
            <a:extLst>
              <a:ext uri="{FF2B5EF4-FFF2-40B4-BE49-F238E27FC236}">
                <a16:creationId xmlns:a16="http://schemas.microsoft.com/office/drawing/2014/main" id="{AAA41FC6-6984-3626-CAFC-3BDE866BDB72}"/>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1951014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F1DA4-992F-79D0-6F55-06F69F5FD147}"/>
              </a:ext>
            </a:extLst>
          </p:cNvPr>
          <p:cNvSpPr>
            <a:spLocks noGrp="1" noRot="1" noMove="1" noResize="1" noEditPoints="1" noAdjustHandles="1" noChangeArrowheads="1" noChangeShapeType="1"/>
          </p:cNvSpPr>
          <p:nvPr>
            <p:ph type="title"/>
          </p:nvPr>
        </p:nvSpPr>
        <p:spPr/>
        <p:txBody>
          <a:bodyPr/>
          <a:lstStyle/>
          <a:p>
            <a:r>
              <a:rPr lang="en-US" dirty="0"/>
              <a:t>Elect Officers for 1-Year Term</a:t>
            </a:r>
          </a:p>
        </p:txBody>
      </p:sp>
      <p:sp>
        <p:nvSpPr>
          <p:cNvPr id="3" name="Content Placeholder 2">
            <a:extLst>
              <a:ext uri="{FF2B5EF4-FFF2-40B4-BE49-F238E27FC236}">
                <a16:creationId xmlns:a16="http://schemas.microsoft.com/office/drawing/2014/main" id="{DEDE00D7-CFA7-B9DF-1FAD-5699FD97918D}"/>
              </a:ext>
            </a:extLst>
          </p:cNvPr>
          <p:cNvSpPr>
            <a:spLocks noGrp="1"/>
          </p:cNvSpPr>
          <p:nvPr>
            <p:ph idx="1"/>
          </p:nvPr>
        </p:nvSpPr>
        <p:spPr/>
        <p:txBody>
          <a:bodyPr>
            <a:normAutofit fontScale="92500" lnSpcReduction="20000"/>
          </a:bodyPr>
          <a:lstStyle/>
          <a:p>
            <a:r>
              <a:rPr lang="en-US" dirty="0"/>
              <a:t>President</a:t>
            </a:r>
          </a:p>
          <a:p>
            <a:pPr lvl="1"/>
            <a:r>
              <a:rPr lang="en-US" dirty="0"/>
              <a:t>Nominees</a:t>
            </a:r>
          </a:p>
          <a:p>
            <a:pPr lvl="1"/>
            <a:r>
              <a:rPr lang="en-US" dirty="0"/>
              <a:t>Time to Vote</a:t>
            </a:r>
          </a:p>
          <a:p>
            <a:r>
              <a:rPr lang="en-US" dirty="0"/>
              <a:t>Vice President</a:t>
            </a:r>
          </a:p>
          <a:p>
            <a:pPr lvl="1"/>
            <a:r>
              <a:rPr lang="en-US" dirty="0"/>
              <a:t>Nominees</a:t>
            </a:r>
          </a:p>
          <a:p>
            <a:pPr lvl="1"/>
            <a:r>
              <a:rPr lang="en-US" dirty="0"/>
              <a:t>Time to Vote</a:t>
            </a:r>
          </a:p>
          <a:p>
            <a:r>
              <a:rPr lang="en-US" dirty="0"/>
              <a:t>Treasurer</a:t>
            </a:r>
          </a:p>
          <a:p>
            <a:pPr lvl="1"/>
            <a:r>
              <a:rPr lang="en-US" dirty="0"/>
              <a:t>Nominees</a:t>
            </a:r>
          </a:p>
          <a:p>
            <a:pPr lvl="1"/>
            <a:r>
              <a:rPr lang="en-US" dirty="0"/>
              <a:t>Time to Vote</a:t>
            </a:r>
          </a:p>
          <a:p>
            <a:r>
              <a:rPr lang="en-US" dirty="0"/>
              <a:t>Clerk</a:t>
            </a:r>
          </a:p>
          <a:p>
            <a:pPr lvl="1"/>
            <a:r>
              <a:rPr lang="en-US" dirty="0"/>
              <a:t>Nominees</a:t>
            </a:r>
          </a:p>
          <a:p>
            <a:pPr lvl="1"/>
            <a:r>
              <a:rPr lang="en-US" dirty="0"/>
              <a:t>Time to Vote</a:t>
            </a:r>
          </a:p>
        </p:txBody>
      </p:sp>
      <p:sp>
        <p:nvSpPr>
          <p:cNvPr id="4" name="Slide Number Placeholder 3">
            <a:extLst>
              <a:ext uri="{FF2B5EF4-FFF2-40B4-BE49-F238E27FC236}">
                <a16:creationId xmlns:a16="http://schemas.microsoft.com/office/drawing/2014/main" id="{10A6EA8A-9017-2E7B-CF51-49A26A9F53C8}"/>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2561311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CF80EE-DDB1-01E5-B35D-95585FE6C280}"/>
              </a:ext>
            </a:extLst>
          </p:cNvPr>
          <p:cNvSpPr>
            <a:spLocks noGrp="1"/>
          </p:cNvSpPr>
          <p:nvPr>
            <p:ph type="ctrTitle"/>
          </p:nvPr>
        </p:nvSpPr>
        <p:spPr>
          <a:xfrm>
            <a:off x="457201" y="2667000"/>
            <a:ext cx="7556204" cy="1688636"/>
          </a:xfrm>
        </p:spPr>
        <p:txBody>
          <a:bodyPr/>
          <a:lstStyle/>
          <a:p>
            <a:pPr algn="ctr"/>
            <a:r>
              <a:rPr lang="en-US" dirty="0"/>
              <a:t>Year to Date Financials </a:t>
            </a:r>
            <a:br>
              <a:rPr lang="en-US" dirty="0"/>
            </a:br>
            <a:r>
              <a:rPr lang="en-US" dirty="0"/>
              <a:t>2027 Budget</a:t>
            </a:r>
          </a:p>
        </p:txBody>
      </p:sp>
      <p:sp>
        <p:nvSpPr>
          <p:cNvPr id="4" name="Slide Number Placeholder 3">
            <a:extLst>
              <a:ext uri="{FF2B5EF4-FFF2-40B4-BE49-F238E27FC236}">
                <a16:creationId xmlns:a16="http://schemas.microsoft.com/office/drawing/2014/main" id="{2C7D8DEE-7DD2-E8EE-D156-A2EBAD767151}"/>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3163962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48D502-7D73-1F09-AA07-CF4D2BA6AC8D}"/>
              </a:ext>
            </a:extLst>
          </p:cNvPr>
          <p:cNvSpPr>
            <a:spLocks noGrp="1"/>
          </p:cNvSpPr>
          <p:nvPr>
            <p:ph type="title"/>
          </p:nvPr>
        </p:nvSpPr>
        <p:spPr/>
        <p:txBody>
          <a:bodyPr/>
          <a:lstStyle/>
          <a:p>
            <a:r>
              <a:rPr lang="en-US" dirty="0"/>
              <a:t>Order of Presentation</a:t>
            </a:r>
          </a:p>
        </p:txBody>
      </p:sp>
      <p:sp>
        <p:nvSpPr>
          <p:cNvPr id="6" name="Content Placeholder 5">
            <a:extLst>
              <a:ext uri="{FF2B5EF4-FFF2-40B4-BE49-F238E27FC236}">
                <a16:creationId xmlns:a16="http://schemas.microsoft.com/office/drawing/2014/main" id="{FBDF50EA-40F5-A331-D3E5-D28E058075DA}"/>
              </a:ext>
            </a:extLst>
          </p:cNvPr>
          <p:cNvSpPr>
            <a:spLocks noGrp="1"/>
          </p:cNvSpPr>
          <p:nvPr>
            <p:ph idx="1"/>
          </p:nvPr>
        </p:nvSpPr>
        <p:spPr>
          <a:xfrm>
            <a:off x="609599" y="1207396"/>
            <a:ext cx="7239001" cy="4454987"/>
          </a:xfrm>
        </p:spPr>
        <p:txBody>
          <a:bodyPr>
            <a:normAutofit/>
          </a:bodyPr>
          <a:lstStyle/>
          <a:p>
            <a:r>
              <a:rPr lang="en-US" sz="1900" dirty="0"/>
              <a:t>Year-to-date results – April 30, 2026</a:t>
            </a:r>
          </a:p>
          <a:p>
            <a:pPr lvl="1"/>
            <a:r>
              <a:rPr lang="en-US" sz="1800" dirty="0"/>
              <a:t>Tax Collections Report – Overall</a:t>
            </a:r>
          </a:p>
          <a:p>
            <a:pPr lvl="1"/>
            <a:r>
              <a:rPr lang="en-US" sz="1800" dirty="0"/>
              <a:t>Year-to-date results by Fund</a:t>
            </a:r>
          </a:p>
          <a:p>
            <a:pPr lvl="1"/>
            <a:r>
              <a:rPr lang="en-US" sz="1800" dirty="0"/>
              <a:t>Fund Balances</a:t>
            </a:r>
          </a:p>
          <a:p>
            <a:pPr lvl="1"/>
            <a:r>
              <a:rPr lang="en-US" sz="1800" dirty="0"/>
              <a:t>Bank Balances </a:t>
            </a:r>
          </a:p>
          <a:p>
            <a:r>
              <a:rPr lang="en-US" sz="1900" dirty="0"/>
              <a:t>Budget History</a:t>
            </a:r>
          </a:p>
          <a:p>
            <a:r>
              <a:rPr lang="en-US" sz="1900" dirty="0"/>
              <a:t>FYE 6-30-2027 Proposed Spending Plan &amp; Tax Request</a:t>
            </a:r>
          </a:p>
          <a:p>
            <a:pPr lvl="1"/>
            <a:r>
              <a:rPr lang="en-US" sz="1800" dirty="0"/>
              <a:t>General Fund</a:t>
            </a:r>
          </a:p>
          <a:p>
            <a:pPr lvl="2"/>
            <a:r>
              <a:rPr lang="en-US" sz="1600" dirty="0"/>
              <a:t>Incl Dam Inspection</a:t>
            </a:r>
          </a:p>
          <a:p>
            <a:pPr lvl="1"/>
            <a:r>
              <a:rPr lang="en-US" sz="1800" dirty="0"/>
              <a:t>Roads Fund</a:t>
            </a:r>
          </a:p>
          <a:p>
            <a:pPr lvl="1"/>
            <a:r>
              <a:rPr lang="en-US" sz="1800" dirty="0"/>
              <a:t>Special Project Dock Fund</a:t>
            </a:r>
          </a:p>
          <a:p>
            <a:endParaRPr lang="en-US" dirty="0"/>
          </a:p>
        </p:txBody>
      </p:sp>
      <p:sp>
        <p:nvSpPr>
          <p:cNvPr id="4" name="Slide Number Placeholder 3">
            <a:extLst>
              <a:ext uri="{FF2B5EF4-FFF2-40B4-BE49-F238E27FC236}">
                <a16:creationId xmlns:a16="http://schemas.microsoft.com/office/drawing/2014/main" id="{370EB6E7-75E0-CDC8-BFAB-2BFD84D11113}"/>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3814199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AFE6-BB6C-6FEC-D22F-13CFC90429B6}"/>
              </a:ext>
            </a:extLst>
          </p:cNvPr>
          <p:cNvSpPr>
            <a:spLocks noGrp="1"/>
          </p:cNvSpPr>
          <p:nvPr>
            <p:ph type="title"/>
          </p:nvPr>
        </p:nvSpPr>
        <p:spPr/>
        <p:txBody>
          <a:bodyPr/>
          <a:lstStyle/>
          <a:p>
            <a:pPr algn="ctr"/>
            <a:r>
              <a:rPr lang="en-US" dirty="0">
                <a:latin typeface="Gill Sans MT" panose="020B0502020104020203" pitchFamily="34" charset="0"/>
              </a:rPr>
              <a:t>YTD Tax Collections</a:t>
            </a:r>
            <a:endParaRPr lang="en-US" dirty="0"/>
          </a:p>
        </p:txBody>
      </p:sp>
      <p:sp>
        <p:nvSpPr>
          <p:cNvPr id="3" name="Content Placeholder 2">
            <a:extLst>
              <a:ext uri="{FF2B5EF4-FFF2-40B4-BE49-F238E27FC236}">
                <a16:creationId xmlns:a16="http://schemas.microsoft.com/office/drawing/2014/main" id="{46F707FD-3149-CC87-669A-21A7DF251D26}"/>
              </a:ext>
            </a:extLst>
          </p:cNvPr>
          <p:cNvSpPr>
            <a:spLocks noGrp="1"/>
          </p:cNvSpPr>
          <p:nvPr>
            <p:ph idx="1"/>
          </p:nvPr>
        </p:nvSpPr>
        <p:spPr>
          <a:xfrm>
            <a:off x="762000" y="1600200"/>
            <a:ext cx="6553200" cy="4038600"/>
          </a:xfrm>
        </p:spPr>
        <p:txBody>
          <a:bodyPr>
            <a:normAutofit lnSpcReduction="10000"/>
          </a:bodyPr>
          <a:lstStyle/>
          <a:p>
            <a:pPr marL="0" indent="0" algn="ctr" fontAlgn="b">
              <a:buNone/>
            </a:pPr>
            <a:r>
              <a:rPr lang="en-US" dirty="0"/>
              <a:t>AMSTON LAKE DISTRICT</a:t>
            </a:r>
          </a:p>
          <a:p>
            <a:pPr marL="0" indent="0" algn="ctr" fontAlgn="b">
              <a:buNone/>
            </a:pPr>
            <a:r>
              <a:rPr lang="en-US" dirty="0"/>
              <a:t>TAX COLLECTIONS</a:t>
            </a:r>
          </a:p>
          <a:p>
            <a:pPr marL="0" indent="0" algn="ctr" fontAlgn="b">
              <a:buNone/>
            </a:pPr>
            <a:r>
              <a:rPr lang="en-US" dirty="0"/>
              <a:t>FISCAL YEAR-TO-DATE - APRIL 30, 2026  </a:t>
            </a:r>
          </a:p>
          <a:p>
            <a:pPr fontAlgn="ctr"/>
            <a:r>
              <a:rPr lang="en-US" sz="1600" dirty="0"/>
              <a:t>2026 TAXES ($209,000 PLUS $40,000) $249,000  </a:t>
            </a:r>
          </a:p>
          <a:p>
            <a:pPr fontAlgn="ctr"/>
            <a:r>
              <a:rPr lang="en-US" sz="1600" dirty="0"/>
              <a:t>TOTAL CURRENT TAX COLLECTIONS - $231,322 (93.2%)</a:t>
            </a:r>
          </a:p>
          <a:p>
            <a:pPr fontAlgn="ctr"/>
            <a:r>
              <a:rPr lang="en-US" sz="1600" dirty="0"/>
              <a:t>TOTAL BACK TAX COLLECTIONS - $1,015 </a:t>
            </a:r>
          </a:p>
          <a:p>
            <a:pPr fontAlgn="ctr"/>
            <a:r>
              <a:rPr lang="en-US" sz="1600" dirty="0"/>
              <a:t>TOTAL TAXES COLLECTED THIS FISCAL YEAR $232,337 </a:t>
            </a:r>
          </a:p>
          <a:p>
            <a:pPr fontAlgn="ctr"/>
            <a:r>
              <a:rPr lang="en-US" sz="1600" dirty="0"/>
              <a:t>INTEREST AND LIENS ON LATE PAYMENTS AND BACK TAXES $2,160  </a:t>
            </a:r>
          </a:p>
          <a:p>
            <a:pPr fontAlgn="ctr"/>
            <a:r>
              <a:rPr lang="en-US" sz="1600" dirty="0"/>
              <a:t>Note;  NON-TAX INCOME YTD is $7,323</a:t>
            </a:r>
          </a:p>
          <a:p>
            <a:pPr lvl="1" fontAlgn="ctr"/>
            <a:r>
              <a:rPr lang="en-US" sz="1400" dirty="0"/>
              <a:t>$4,323 GENERAL FUND</a:t>
            </a:r>
          </a:p>
          <a:p>
            <a:pPr lvl="1" fontAlgn="ctr"/>
            <a:r>
              <a:rPr lang="en-US" sz="1400" dirty="0"/>
              <a:t>$3,000 DOCK FUND</a:t>
            </a:r>
          </a:p>
        </p:txBody>
      </p:sp>
      <p:sp>
        <p:nvSpPr>
          <p:cNvPr id="4" name="Slide Number Placeholder 3">
            <a:extLst>
              <a:ext uri="{FF2B5EF4-FFF2-40B4-BE49-F238E27FC236}">
                <a16:creationId xmlns:a16="http://schemas.microsoft.com/office/drawing/2014/main" id="{3714FD5E-45BF-CE61-72D2-0F38F8CD5511}"/>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1071888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527AE-1F34-D338-B710-423EEF632ED1}"/>
              </a:ext>
            </a:extLst>
          </p:cNvPr>
          <p:cNvSpPr>
            <a:spLocks noGrp="1"/>
          </p:cNvSpPr>
          <p:nvPr>
            <p:ph type="title"/>
          </p:nvPr>
        </p:nvSpPr>
        <p:spPr>
          <a:xfrm>
            <a:off x="609599" y="609600"/>
            <a:ext cx="6347713" cy="838200"/>
          </a:xfrm>
        </p:spPr>
        <p:txBody>
          <a:bodyPr/>
          <a:lstStyle/>
          <a:p>
            <a:pPr algn="ctr"/>
            <a:r>
              <a:rPr lang="en-US" dirty="0">
                <a:latin typeface="Gill Sans MT" panose="020B0502020104020203" pitchFamily="34" charset="0"/>
              </a:rPr>
              <a:t>YTD Financial Results</a:t>
            </a:r>
            <a:endParaRPr lang="en-US" dirty="0"/>
          </a:p>
        </p:txBody>
      </p:sp>
      <p:sp>
        <p:nvSpPr>
          <p:cNvPr id="4" name="Slide Number Placeholder 3">
            <a:extLst>
              <a:ext uri="{FF2B5EF4-FFF2-40B4-BE49-F238E27FC236}">
                <a16:creationId xmlns:a16="http://schemas.microsoft.com/office/drawing/2014/main" id="{ED0E2E1A-2AB0-60A1-C49D-32D9854D7157}"/>
              </a:ext>
            </a:extLst>
          </p:cNvPr>
          <p:cNvSpPr>
            <a:spLocks noGrp="1"/>
          </p:cNvSpPr>
          <p:nvPr>
            <p:ph type="sldNum" sz="quarter" idx="12"/>
          </p:nvPr>
        </p:nvSpPr>
        <p:spPr/>
        <p:txBody>
          <a:bodyPr/>
          <a:lstStyle/>
          <a:p>
            <a:pPr>
              <a:defRPr/>
            </a:pPr>
            <a:endParaRPr lang="en-US" altLang="en-US"/>
          </a:p>
        </p:txBody>
      </p:sp>
      <p:pic>
        <p:nvPicPr>
          <p:cNvPr id="5" name="FILTER" hidden="1">
            <a:extLst>
              <a:ext uri="{63B3BB69-23CF-44E3-9099-C40C66FF867C}">
                <a14:compatExt xmlns:a14="http://schemas.microsoft.com/office/drawing/2010/main" spid="_x0000_s6145"/>
              </a:ext>
              <a:ext uri="{FF2B5EF4-FFF2-40B4-BE49-F238E27FC236}">
                <a16:creationId xmlns:a16="http://schemas.microsoft.com/office/drawing/2014/main" id="{00000000-0008-0000-0300-000001180000}"/>
              </a:ext>
            </a:extLst>
          </p:cNvPr>
          <p:cNvPicPr>
            <a:picLocks noChangeAspect="1"/>
          </p:cNvPicPr>
          <p:nvPr/>
        </p:nvPicPr>
        <p:blipFill>
          <a:blip r:embed="rId2"/>
          <a:stretch>
            <a:fillRect/>
          </a:stretch>
        </p:blipFill>
        <p:spPr>
          <a:xfrm>
            <a:off x="1712913" y="2147888"/>
            <a:ext cx="914400" cy="228600"/>
          </a:xfrm>
          <a:prstGeom prst="rect">
            <a:avLst/>
          </a:prstGeom>
        </p:spPr>
      </p:pic>
      <p:pic>
        <p:nvPicPr>
          <p:cNvPr id="7" name="HEADER" hidden="1">
            <a:extLst>
              <a:ext uri="{63B3BB69-23CF-44E3-9099-C40C66FF867C}">
                <a14:compatExt xmlns:a14="http://schemas.microsoft.com/office/drawing/2010/main" spid="_x0000_s6146"/>
              </a:ext>
              <a:ext uri="{FF2B5EF4-FFF2-40B4-BE49-F238E27FC236}">
                <a16:creationId xmlns:a16="http://schemas.microsoft.com/office/drawing/2014/main" id="{00000000-0008-0000-0300-000002180000}"/>
              </a:ext>
            </a:extLst>
          </p:cNvPr>
          <p:cNvPicPr>
            <a:picLocks noChangeAspect="1"/>
          </p:cNvPicPr>
          <p:nvPr/>
        </p:nvPicPr>
        <p:blipFill>
          <a:blip r:embed="rId3"/>
          <a:stretch>
            <a:fillRect/>
          </a:stretch>
        </p:blipFill>
        <p:spPr>
          <a:xfrm>
            <a:off x="1712913" y="2147888"/>
            <a:ext cx="914400" cy="228600"/>
          </a:xfrm>
          <a:prstGeom prst="rect">
            <a:avLst/>
          </a:prstGeom>
        </p:spPr>
      </p:pic>
      <p:pic>
        <p:nvPicPr>
          <p:cNvPr id="17" name="Content Placeholder 16">
            <a:extLst>
              <a:ext uri="{FF2B5EF4-FFF2-40B4-BE49-F238E27FC236}">
                <a16:creationId xmlns:a16="http://schemas.microsoft.com/office/drawing/2014/main" id="{F5394D30-64C2-E424-B592-B6004C451A12}"/>
              </a:ext>
            </a:extLst>
          </p:cNvPr>
          <p:cNvPicPr>
            <a:picLocks noGrp="1" noChangeAspect="1"/>
          </p:cNvPicPr>
          <p:nvPr>
            <p:ph idx="1"/>
          </p:nvPr>
        </p:nvPicPr>
        <p:blipFill>
          <a:blip r:embed="rId4"/>
          <a:stretch>
            <a:fillRect/>
          </a:stretch>
        </p:blipFill>
        <p:spPr>
          <a:xfrm>
            <a:off x="1256657" y="1311869"/>
            <a:ext cx="4991743" cy="5241331"/>
          </a:xfrm>
          <a:prstGeom prst="rect">
            <a:avLst/>
          </a:prstGeom>
        </p:spPr>
      </p:pic>
    </p:spTree>
    <p:extLst>
      <p:ext uri="{BB962C8B-B14F-4D97-AF65-F5344CB8AC3E}">
        <p14:creationId xmlns:p14="http://schemas.microsoft.com/office/powerpoint/2010/main" val="3919642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7B87-4BE2-68D6-8273-3B57AB266FF7}"/>
              </a:ext>
            </a:extLst>
          </p:cNvPr>
          <p:cNvSpPr>
            <a:spLocks noGrp="1"/>
          </p:cNvSpPr>
          <p:nvPr>
            <p:ph type="title"/>
          </p:nvPr>
        </p:nvSpPr>
        <p:spPr/>
        <p:txBody>
          <a:bodyPr/>
          <a:lstStyle/>
          <a:p>
            <a:pPr algn="ctr"/>
            <a:r>
              <a:rPr lang="en-US" dirty="0">
                <a:latin typeface="Gill Sans MT" panose="020B0502020104020203" pitchFamily="34" charset="0"/>
              </a:rPr>
              <a:t>Fund Balances</a:t>
            </a:r>
            <a:br>
              <a:rPr lang="en-US" dirty="0">
                <a:latin typeface="Gill Sans MT" panose="020B0502020104020203" pitchFamily="34" charset="0"/>
              </a:rPr>
            </a:br>
            <a:endParaRPr lang="en-US" dirty="0"/>
          </a:p>
        </p:txBody>
      </p:sp>
      <p:sp>
        <p:nvSpPr>
          <p:cNvPr id="4" name="Slide Number Placeholder 3">
            <a:extLst>
              <a:ext uri="{FF2B5EF4-FFF2-40B4-BE49-F238E27FC236}">
                <a16:creationId xmlns:a16="http://schemas.microsoft.com/office/drawing/2014/main" id="{B15E45C1-70F7-2AA3-52EB-C62AA34E4A81}"/>
              </a:ext>
            </a:extLst>
          </p:cNvPr>
          <p:cNvSpPr>
            <a:spLocks noGrp="1"/>
          </p:cNvSpPr>
          <p:nvPr>
            <p:ph type="sldNum" sz="quarter" idx="12"/>
          </p:nvPr>
        </p:nvSpPr>
        <p:spPr/>
        <p:txBody>
          <a:bodyPr/>
          <a:lstStyle/>
          <a:p>
            <a:pPr>
              <a:defRPr/>
            </a:pPr>
            <a:endParaRPr lang="en-US" altLang="en-US"/>
          </a:p>
        </p:txBody>
      </p:sp>
      <p:graphicFrame>
        <p:nvGraphicFramePr>
          <p:cNvPr id="15" name="Object 14">
            <a:extLst>
              <a:ext uri="{FF2B5EF4-FFF2-40B4-BE49-F238E27FC236}">
                <a16:creationId xmlns:a16="http://schemas.microsoft.com/office/drawing/2014/main" id="{45892F18-3F13-66C8-FDE9-DA9BDDF89C49}"/>
              </a:ext>
            </a:extLst>
          </p:cNvPr>
          <p:cNvGraphicFramePr>
            <a:graphicFrameLocks noChangeAspect="1"/>
          </p:cNvGraphicFramePr>
          <p:nvPr/>
        </p:nvGraphicFramePr>
        <p:xfrm>
          <a:off x="615049" y="1752600"/>
          <a:ext cx="6920871" cy="3276600"/>
        </p:xfrm>
        <a:graphic>
          <a:graphicData uri="http://schemas.openxmlformats.org/presentationml/2006/ole">
            <mc:AlternateContent xmlns:mc="http://schemas.openxmlformats.org/markup-compatibility/2006">
              <mc:Choice xmlns:v="urn:schemas-microsoft-com:vml" Requires="v">
                <p:oleObj name="Worksheet" r:id="rId2" imgW="9696600" imgH="4591023" progId="Excel.Sheet.12">
                  <p:embed/>
                </p:oleObj>
              </mc:Choice>
              <mc:Fallback>
                <p:oleObj name="Worksheet" r:id="rId2" imgW="9696600" imgH="4591023" progId="Excel.Sheet.12">
                  <p:embed/>
                  <p:pic>
                    <p:nvPicPr>
                      <p:cNvPr id="15" name="Object 14">
                        <a:extLst>
                          <a:ext uri="{FF2B5EF4-FFF2-40B4-BE49-F238E27FC236}">
                            <a16:creationId xmlns:a16="http://schemas.microsoft.com/office/drawing/2014/main" id="{45892F18-3F13-66C8-FDE9-DA9BDDF89C49}"/>
                          </a:ext>
                        </a:extLst>
                      </p:cNvPr>
                      <p:cNvPicPr/>
                      <p:nvPr/>
                    </p:nvPicPr>
                    <p:blipFill>
                      <a:blip r:embed="rId3"/>
                      <a:stretch>
                        <a:fillRect/>
                      </a:stretch>
                    </p:blipFill>
                    <p:spPr>
                      <a:xfrm>
                        <a:off x="615049" y="1752600"/>
                        <a:ext cx="6920871" cy="3276600"/>
                      </a:xfrm>
                      <a:prstGeom prst="rect">
                        <a:avLst/>
                      </a:prstGeom>
                    </p:spPr>
                  </p:pic>
                </p:oleObj>
              </mc:Fallback>
            </mc:AlternateContent>
          </a:graphicData>
        </a:graphic>
      </p:graphicFrame>
    </p:spTree>
    <p:extLst>
      <p:ext uri="{BB962C8B-B14F-4D97-AF65-F5344CB8AC3E}">
        <p14:creationId xmlns:p14="http://schemas.microsoft.com/office/powerpoint/2010/main" val="161427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4F9A-1A13-5258-EFF7-CAC0E7588D15}"/>
              </a:ext>
            </a:extLst>
          </p:cNvPr>
          <p:cNvSpPr>
            <a:spLocks noGrp="1"/>
          </p:cNvSpPr>
          <p:nvPr>
            <p:ph type="title"/>
          </p:nvPr>
        </p:nvSpPr>
        <p:spPr/>
        <p:txBody>
          <a:bodyPr/>
          <a:lstStyle/>
          <a:p>
            <a:r>
              <a:rPr lang="en-US" dirty="0"/>
              <a:t>2025 – 26 Board of Directors</a:t>
            </a:r>
          </a:p>
        </p:txBody>
      </p:sp>
      <p:sp>
        <p:nvSpPr>
          <p:cNvPr id="3" name="Content Placeholder 2">
            <a:extLst>
              <a:ext uri="{FF2B5EF4-FFF2-40B4-BE49-F238E27FC236}">
                <a16:creationId xmlns:a16="http://schemas.microsoft.com/office/drawing/2014/main" id="{42B9DF6B-907B-DEB7-3E26-C86EFF46799B}"/>
              </a:ext>
            </a:extLst>
          </p:cNvPr>
          <p:cNvSpPr>
            <a:spLocks noGrp="1"/>
          </p:cNvSpPr>
          <p:nvPr>
            <p:ph idx="1"/>
          </p:nvPr>
        </p:nvSpPr>
        <p:spPr/>
        <p:txBody>
          <a:bodyPr/>
          <a:lstStyle/>
          <a:p>
            <a:r>
              <a:rPr lang="en-US" dirty="0"/>
              <a:t>Brandon Pelegano, President</a:t>
            </a:r>
          </a:p>
          <a:p>
            <a:r>
              <a:rPr lang="en-US" dirty="0"/>
              <a:t>Karen Patterson, Vice President</a:t>
            </a:r>
          </a:p>
          <a:p>
            <a:r>
              <a:rPr lang="en-US" dirty="0"/>
              <a:t>Liz Bowen, Clerk </a:t>
            </a:r>
          </a:p>
          <a:p>
            <a:r>
              <a:rPr lang="en-US" dirty="0"/>
              <a:t>Jim Caines, Treasurer </a:t>
            </a:r>
          </a:p>
          <a:p>
            <a:r>
              <a:rPr lang="en-US" dirty="0"/>
              <a:t>Jeff Arpin, Director</a:t>
            </a:r>
          </a:p>
          <a:p>
            <a:r>
              <a:rPr lang="en-US" dirty="0"/>
              <a:t>Jeff Greenfield, Director</a:t>
            </a:r>
          </a:p>
          <a:p>
            <a:r>
              <a:rPr lang="en-US" dirty="0"/>
              <a:t>Teri Nixon, Director</a:t>
            </a:r>
          </a:p>
          <a:p>
            <a:r>
              <a:rPr lang="en-US" dirty="0"/>
              <a:t>Cathie Rockoff, Director</a:t>
            </a:r>
          </a:p>
          <a:p>
            <a:r>
              <a:rPr lang="en-US" dirty="0"/>
              <a:t>Karen Rustico, Director</a:t>
            </a:r>
          </a:p>
          <a:p>
            <a:endParaRPr lang="en-US" dirty="0"/>
          </a:p>
          <a:p>
            <a:endParaRPr lang="en-US" dirty="0"/>
          </a:p>
        </p:txBody>
      </p:sp>
      <p:sp>
        <p:nvSpPr>
          <p:cNvPr id="4" name="Slide Number Placeholder 3">
            <a:extLst>
              <a:ext uri="{FF2B5EF4-FFF2-40B4-BE49-F238E27FC236}">
                <a16:creationId xmlns:a16="http://schemas.microsoft.com/office/drawing/2014/main" id="{715D39E6-9ECF-CBC9-39CE-EC2EE36BDA0D}"/>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1837392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FE60-C88F-95B6-7A29-F9C27093C2DD}"/>
              </a:ext>
            </a:extLst>
          </p:cNvPr>
          <p:cNvSpPr>
            <a:spLocks noGrp="1"/>
          </p:cNvSpPr>
          <p:nvPr>
            <p:ph type="title"/>
          </p:nvPr>
        </p:nvSpPr>
        <p:spPr/>
        <p:txBody>
          <a:bodyPr/>
          <a:lstStyle/>
          <a:p>
            <a:pPr algn="ctr"/>
            <a:r>
              <a:rPr lang="en-US" dirty="0">
                <a:latin typeface="Gill Sans MT" panose="020B0502020104020203" pitchFamily="34" charset="0"/>
              </a:rPr>
              <a:t>Cash Balances</a:t>
            </a:r>
            <a:br>
              <a:rPr lang="en-US" dirty="0">
                <a:latin typeface="Gill Sans MT" panose="020B0502020104020203" pitchFamily="34" charset="0"/>
              </a:rPr>
            </a:br>
            <a:endParaRPr lang="en-US" dirty="0"/>
          </a:p>
        </p:txBody>
      </p:sp>
      <p:sp>
        <p:nvSpPr>
          <p:cNvPr id="4" name="Slide Number Placeholder 3">
            <a:extLst>
              <a:ext uri="{FF2B5EF4-FFF2-40B4-BE49-F238E27FC236}">
                <a16:creationId xmlns:a16="http://schemas.microsoft.com/office/drawing/2014/main" id="{FBDC6B33-3FF2-5049-6293-DBE1CBE444EF}"/>
              </a:ext>
            </a:extLst>
          </p:cNvPr>
          <p:cNvSpPr>
            <a:spLocks noGrp="1"/>
          </p:cNvSpPr>
          <p:nvPr>
            <p:ph type="sldNum" sz="quarter" idx="12"/>
          </p:nvPr>
        </p:nvSpPr>
        <p:spPr/>
        <p:txBody>
          <a:bodyPr/>
          <a:lstStyle/>
          <a:p>
            <a:pPr>
              <a:defRPr/>
            </a:pPr>
            <a:endParaRPr lang="en-US" altLang="en-US"/>
          </a:p>
        </p:txBody>
      </p:sp>
      <p:pic>
        <p:nvPicPr>
          <p:cNvPr id="25" name="Picture 24">
            <a:extLst>
              <a:ext uri="{FF2B5EF4-FFF2-40B4-BE49-F238E27FC236}">
                <a16:creationId xmlns:a16="http://schemas.microsoft.com/office/drawing/2014/main" id="{5B1009E5-7DF8-AC4D-F07A-3E3AF5F3F0BA}"/>
              </a:ext>
            </a:extLst>
          </p:cNvPr>
          <p:cNvPicPr>
            <a:picLocks noChangeAspect="1"/>
          </p:cNvPicPr>
          <p:nvPr/>
        </p:nvPicPr>
        <p:blipFill>
          <a:blip r:embed="rId2"/>
          <a:stretch>
            <a:fillRect/>
          </a:stretch>
        </p:blipFill>
        <p:spPr>
          <a:xfrm>
            <a:off x="725503" y="1542787"/>
            <a:ext cx="6115904" cy="3772426"/>
          </a:xfrm>
          <a:prstGeom prst="rect">
            <a:avLst/>
          </a:prstGeom>
        </p:spPr>
      </p:pic>
    </p:spTree>
    <p:extLst>
      <p:ext uri="{BB962C8B-B14F-4D97-AF65-F5344CB8AC3E}">
        <p14:creationId xmlns:p14="http://schemas.microsoft.com/office/powerpoint/2010/main" val="4188635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BCD30-E785-64E8-7959-7E8C9AA69321}"/>
              </a:ext>
            </a:extLst>
          </p:cNvPr>
          <p:cNvSpPr>
            <a:spLocks noGrp="1"/>
          </p:cNvSpPr>
          <p:nvPr>
            <p:ph type="title"/>
          </p:nvPr>
        </p:nvSpPr>
        <p:spPr>
          <a:xfrm>
            <a:off x="817473" y="355600"/>
            <a:ext cx="6347713" cy="1320800"/>
          </a:xfrm>
        </p:spPr>
        <p:txBody>
          <a:bodyPr>
            <a:normAutofit/>
          </a:bodyPr>
          <a:lstStyle/>
          <a:p>
            <a:pPr algn="ctr"/>
            <a:r>
              <a:rPr lang="en-US" dirty="0">
                <a:latin typeface="Gill Sans MT" panose="020B0502020104020203" pitchFamily="34" charset="0"/>
              </a:rPr>
              <a:t>Proposed General Fund Budget</a:t>
            </a:r>
            <a:br>
              <a:rPr lang="en-US" dirty="0">
                <a:latin typeface="Gill Sans MT" panose="020B0502020104020203" pitchFamily="34" charset="0"/>
              </a:rPr>
            </a:br>
            <a:endParaRPr lang="en-US" dirty="0"/>
          </a:p>
        </p:txBody>
      </p:sp>
      <p:sp>
        <p:nvSpPr>
          <p:cNvPr id="4" name="Slide Number Placeholder 3">
            <a:extLst>
              <a:ext uri="{FF2B5EF4-FFF2-40B4-BE49-F238E27FC236}">
                <a16:creationId xmlns:a16="http://schemas.microsoft.com/office/drawing/2014/main" id="{1D232EF6-130C-3D01-2024-CD36CFED9790}"/>
              </a:ext>
            </a:extLst>
          </p:cNvPr>
          <p:cNvSpPr>
            <a:spLocks noGrp="1"/>
          </p:cNvSpPr>
          <p:nvPr>
            <p:ph type="sldNum" sz="quarter" idx="12"/>
          </p:nvPr>
        </p:nvSpPr>
        <p:spPr/>
        <p:txBody>
          <a:bodyPr/>
          <a:lstStyle/>
          <a:p>
            <a:pPr>
              <a:defRPr/>
            </a:pPr>
            <a:endParaRPr lang="en-US" altLang="en-US"/>
          </a:p>
        </p:txBody>
      </p:sp>
      <p:pic>
        <p:nvPicPr>
          <p:cNvPr id="12" name="Picture 11">
            <a:extLst>
              <a:ext uri="{FF2B5EF4-FFF2-40B4-BE49-F238E27FC236}">
                <a16:creationId xmlns:a16="http://schemas.microsoft.com/office/drawing/2014/main" id="{E54DFF7C-52B2-B0BD-ED57-DD29F8A8C276}"/>
              </a:ext>
            </a:extLst>
          </p:cNvPr>
          <p:cNvPicPr>
            <a:picLocks noChangeAspect="1"/>
          </p:cNvPicPr>
          <p:nvPr/>
        </p:nvPicPr>
        <p:blipFill>
          <a:blip r:embed="rId2"/>
          <a:stretch>
            <a:fillRect/>
          </a:stretch>
        </p:blipFill>
        <p:spPr>
          <a:xfrm>
            <a:off x="965035" y="1701800"/>
            <a:ext cx="6432253" cy="3200400"/>
          </a:xfrm>
          <a:prstGeom prst="rect">
            <a:avLst/>
          </a:prstGeom>
        </p:spPr>
      </p:pic>
    </p:spTree>
    <p:extLst>
      <p:ext uri="{BB962C8B-B14F-4D97-AF65-F5344CB8AC3E}">
        <p14:creationId xmlns:p14="http://schemas.microsoft.com/office/powerpoint/2010/main" val="342873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66136-E194-40DC-461C-78AEE5366E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79F9C-BEF6-76EF-805A-17B59D4C83CB}"/>
              </a:ext>
            </a:extLst>
          </p:cNvPr>
          <p:cNvSpPr>
            <a:spLocks noGrp="1"/>
          </p:cNvSpPr>
          <p:nvPr>
            <p:ph type="title"/>
          </p:nvPr>
        </p:nvSpPr>
        <p:spPr>
          <a:xfrm>
            <a:off x="304800" y="609600"/>
            <a:ext cx="8458199" cy="1600200"/>
          </a:xfrm>
        </p:spPr>
        <p:txBody>
          <a:bodyPr>
            <a:normAutofit/>
          </a:bodyPr>
          <a:lstStyle/>
          <a:p>
            <a:pPr algn="ctr"/>
            <a:r>
              <a:rPr lang="en-US" sz="3200" dirty="0"/>
              <a:t>Proposed Tax based on Assessed Value General Fund</a:t>
            </a:r>
          </a:p>
        </p:txBody>
      </p:sp>
      <p:sp>
        <p:nvSpPr>
          <p:cNvPr id="4" name="Slide Number Placeholder 3">
            <a:extLst>
              <a:ext uri="{FF2B5EF4-FFF2-40B4-BE49-F238E27FC236}">
                <a16:creationId xmlns:a16="http://schemas.microsoft.com/office/drawing/2014/main" id="{15C9B490-FD9B-E782-CD83-1A00B0C151B0}"/>
              </a:ext>
            </a:extLst>
          </p:cNvPr>
          <p:cNvSpPr>
            <a:spLocks noGrp="1"/>
          </p:cNvSpPr>
          <p:nvPr>
            <p:ph type="sldNum" sz="quarter" idx="12"/>
          </p:nvPr>
        </p:nvSpPr>
        <p:spPr/>
        <p:txBody>
          <a:bodyPr/>
          <a:lstStyle/>
          <a:p>
            <a:pPr>
              <a:defRPr/>
            </a:pPr>
            <a:endParaRPr lang="en-US" altLang="en-US"/>
          </a:p>
        </p:txBody>
      </p:sp>
      <p:pic>
        <p:nvPicPr>
          <p:cNvPr id="7" name="Picture 6">
            <a:extLst>
              <a:ext uri="{FF2B5EF4-FFF2-40B4-BE49-F238E27FC236}">
                <a16:creationId xmlns:a16="http://schemas.microsoft.com/office/drawing/2014/main" id="{170B2219-283B-5AFE-034D-13EDC9AEA818}"/>
              </a:ext>
            </a:extLst>
          </p:cNvPr>
          <p:cNvPicPr>
            <a:picLocks noChangeAspect="1"/>
          </p:cNvPicPr>
          <p:nvPr/>
        </p:nvPicPr>
        <p:blipFill>
          <a:blip r:embed="rId2"/>
          <a:stretch>
            <a:fillRect/>
          </a:stretch>
        </p:blipFill>
        <p:spPr>
          <a:xfrm>
            <a:off x="1752601" y="1962579"/>
            <a:ext cx="5204714" cy="3610037"/>
          </a:xfrm>
          <a:prstGeom prst="rect">
            <a:avLst/>
          </a:prstGeom>
        </p:spPr>
      </p:pic>
    </p:spTree>
    <p:extLst>
      <p:ext uri="{BB962C8B-B14F-4D97-AF65-F5344CB8AC3E}">
        <p14:creationId xmlns:p14="http://schemas.microsoft.com/office/powerpoint/2010/main" val="1293693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CD5C-FAFA-44A0-EBD1-202C6ED0371A}"/>
              </a:ext>
            </a:extLst>
          </p:cNvPr>
          <p:cNvSpPr>
            <a:spLocks noGrp="1"/>
          </p:cNvSpPr>
          <p:nvPr>
            <p:ph type="title"/>
          </p:nvPr>
        </p:nvSpPr>
        <p:spPr>
          <a:xfrm>
            <a:off x="304800" y="474665"/>
            <a:ext cx="7086600" cy="1320800"/>
          </a:xfrm>
        </p:spPr>
        <p:txBody>
          <a:bodyPr vert="horz" lIns="91440" tIns="45720" rIns="91440" bIns="45720" rtlCol="0" anchor="t">
            <a:normAutofit/>
          </a:bodyPr>
          <a:lstStyle/>
          <a:p>
            <a:pPr algn="ctr"/>
            <a:r>
              <a:rPr lang="en-US" altLang="en-US" dirty="0">
                <a:latin typeface="Gill Sans MT" panose="020B0502020104020203" pitchFamily="34" charset="0"/>
              </a:rPr>
              <a:t>Consider and Act Upon Proposed 2027 General Fund Budget </a:t>
            </a:r>
            <a:endParaRPr lang="en-US" dirty="0">
              <a:latin typeface="Gill Sans MT" panose="020B0502020104020203" pitchFamily="34" charset="0"/>
            </a:endParaRPr>
          </a:p>
        </p:txBody>
      </p:sp>
      <p:sp>
        <p:nvSpPr>
          <p:cNvPr id="4" name="Slide Number Placeholder 3">
            <a:extLst>
              <a:ext uri="{FF2B5EF4-FFF2-40B4-BE49-F238E27FC236}">
                <a16:creationId xmlns:a16="http://schemas.microsoft.com/office/drawing/2014/main" id="{1D1A94C6-C1EA-44F7-F888-FF1B3F1576BF}"/>
              </a:ext>
            </a:extLst>
          </p:cNvPr>
          <p:cNvSpPr>
            <a:spLocks noGrp="1"/>
          </p:cNvSpPr>
          <p:nvPr>
            <p:ph type="sldNum" sz="quarter" idx="12"/>
          </p:nvPr>
        </p:nvSpPr>
        <p:spPr/>
        <p:txBody>
          <a:bodyPr/>
          <a:lstStyle/>
          <a:p>
            <a:pPr>
              <a:defRPr/>
            </a:pPr>
            <a:endParaRPr lang="en-US" altLang="en-US"/>
          </a:p>
        </p:txBody>
      </p:sp>
      <p:sp>
        <p:nvSpPr>
          <p:cNvPr id="18" name="Content Placeholder 17">
            <a:extLst>
              <a:ext uri="{FF2B5EF4-FFF2-40B4-BE49-F238E27FC236}">
                <a16:creationId xmlns:a16="http://schemas.microsoft.com/office/drawing/2014/main" id="{C94CBAB5-534C-9A4E-0678-C7E69ECA39D7}"/>
              </a:ext>
            </a:extLst>
          </p:cNvPr>
          <p:cNvSpPr>
            <a:spLocks noGrp="1"/>
          </p:cNvSpPr>
          <p:nvPr>
            <p:ph idx="1"/>
          </p:nvPr>
        </p:nvSpPr>
        <p:spPr>
          <a:xfrm>
            <a:off x="674243" y="1978027"/>
            <a:ext cx="6347714" cy="3880773"/>
          </a:xfrm>
        </p:spPr>
        <p:txBody>
          <a:bodyPr/>
          <a:lstStyle/>
          <a:p>
            <a:r>
              <a:rPr lang="en-US" altLang="en-US" dirty="0">
                <a:latin typeface="Arial" panose="020B0604020202020204" pitchFamily="34" charset="0"/>
                <a:cs typeface="Arial" panose="020B0604020202020204" pitchFamily="34" charset="0"/>
              </a:rPr>
              <a:t>Motion to vote on the FYE 6-30-2027 General Fund Spending Plan of $225,500 of which $215,500 will be funded with new tax revenue and the balance of $10,000 will be funded using non-tax revenue and existing funds</a:t>
            </a:r>
          </a:p>
          <a:p>
            <a:r>
              <a:rPr lang="en-US" altLang="en-US" dirty="0">
                <a:latin typeface="Arial" panose="020B0604020202020204" pitchFamily="34" charset="0"/>
                <a:cs typeface="Arial" panose="020B0604020202020204" pitchFamily="34" charset="0"/>
              </a:rPr>
              <a:t>Second</a:t>
            </a:r>
          </a:p>
          <a:p>
            <a:r>
              <a:rPr lang="en-US" altLang="en-US" dirty="0">
                <a:latin typeface="Arial" panose="020B0604020202020204" pitchFamily="34" charset="0"/>
                <a:cs typeface="Arial" panose="020B0604020202020204" pitchFamily="34" charset="0"/>
              </a:rPr>
              <a:t>Any Discussion?</a:t>
            </a:r>
          </a:p>
          <a:p>
            <a:r>
              <a:rPr lang="en-US" altLang="en-US" dirty="0">
                <a:latin typeface="Arial" panose="020B0604020202020204" pitchFamily="34" charset="0"/>
                <a:cs typeface="Arial" panose="020B0604020202020204" pitchFamily="34" charset="0"/>
              </a:rPr>
              <a:t>Time to Vote</a:t>
            </a:r>
          </a:p>
          <a:p>
            <a:endParaRPr lang="en-US" dirty="0"/>
          </a:p>
        </p:txBody>
      </p:sp>
    </p:spTree>
    <p:extLst>
      <p:ext uri="{BB962C8B-B14F-4D97-AF65-F5344CB8AC3E}">
        <p14:creationId xmlns:p14="http://schemas.microsoft.com/office/powerpoint/2010/main" val="2952566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14A48-A1A1-9F7F-6E24-3E39190F5698}"/>
              </a:ext>
            </a:extLst>
          </p:cNvPr>
          <p:cNvSpPr>
            <a:spLocks noGrp="1"/>
          </p:cNvSpPr>
          <p:nvPr>
            <p:ph type="title"/>
          </p:nvPr>
        </p:nvSpPr>
        <p:spPr/>
        <p:txBody>
          <a:bodyPr vert="horz" lIns="91440" tIns="45720" rIns="91440" bIns="45720" rtlCol="0" anchor="t">
            <a:normAutofit/>
          </a:bodyPr>
          <a:lstStyle/>
          <a:p>
            <a:pPr algn="ctr"/>
            <a:r>
              <a:rPr lang="en-US" altLang="en-US" dirty="0">
                <a:latin typeface="Gill Sans MT" panose="020B0502020104020203" pitchFamily="34" charset="0"/>
              </a:rPr>
              <a:t>Voting – General Fund Budget </a:t>
            </a:r>
            <a:br>
              <a:rPr lang="en-US" altLang="en-US" dirty="0">
                <a:latin typeface="Gill Sans MT" panose="020B0502020104020203" pitchFamily="34" charset="0"/>
              </a:rPr>
            </a:br>
            <a:r>
              <a:rPr lang="en-US" altLang="en-US" dirty="0">
                <a:latin typeface="Gill Sans MT" panose="020B0502020104020203" pitchFamily="34" charset="0"/>
              </a:rPr>
              <a:t>FYE 6-30-2027 </a:t>
            </a:r>
            <a:endParaRPr lang="en-US"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08C59AF6-E8FE-0153-2293-A5CEE707671A}"/>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Votes Tallied </a:t>
            </a:r>
          </a:p>
          <a:p>
            <a:r>
              <a:rPr lang="en-US" altLang="en-US" dirty="0">
                <a:latin typeface="Arial" panose="020B0604020202020204" pitchFamily="34" charset="0"/>
                <a:cs typeface="Arial" panose="020B0604020202020204" pitchFamily="34" charset="0"/>
              </a:rPr>
              <a:t>Results Announced</a:t>
            </a:r>
          </a:p>
          <a:p>
            <a:pPr lvl="1"/>
            <a:r>
              <a:rPr lang="en-US" altLang="en-US" dirty="0">
                <a:latin typeface="Arial" panose="020B0604020202020204" pitchFamily="34" charset="0"/>
                <a:cs typeface="Arial" panose="020B0604020202020204" pitchFamily="34" charset="0"/>
              </a:rPr>
              <a:t> Approved or Rejected</a:t>
            </a:r>
          </a:p>
        </p:txBody>
      </p:sp>
      <p:sp>
        <p:nvSpPr>
          <p:cNvPr id="4" name="Slide Number Placeholder 3">
            <a:extLst>
              <a:ext uri="{FF2B5EF4-FFF2-40B4-BE49-F238E27FC236}">
                <a16:creationId xmlns:a16="http://schemas.microsoft.com/office/drawing/2014/main" id="{0FDCC6C7-2875-DBA3-0B84-BC2208A03378}"/>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2289639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4104C-294B-C53B-286E-4EF41A7BD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348859-E510-501D-2948-86C70450C619}"/>
              </a:ext>
            </a:extLst>
          </p:cNvPr>
          <p:cNvSpPr>
            <a:spLocks noGrp="1"/>
          </p:cNvSpPr>
          <p:nvPr>
            <p:ph type="title"/>
          </p:nvPr>
        </p:nvSpPr>
        <p:spPr>
          <a:xfrm>
            <a:off x="817473" y="355600"/>
            <a:ext cx="6347713" cy="1320800"/>
          </a:xfrm>
        </p:spPr>
        <p:txBody>
          <a:bodyPr>
            <a:normAutofit/>
          </a:bodyPr>
          <a:lstStyle/>
          <a:p>
            <a:pPr algn="ctr"/>
            <a:r>
              <a:rPr lang="en-US" dirty="0">
                <a:latin typeface="Gill Sans MT" panose="020B0502020104020203" pitchFamily="34" charset="0"/>
              </a:rPr>
              <a:t>Proposed Road Fund Budget</a:t>
            </a:r>
            <a:br>
              <a:rPr lang="en-US" dirty="0">
                <a:latin typeface="Gill Sans MT" panose="020B0502020104020203" pitchFamily="34" charset="0"/>
              </a:rPr>
            </a:br>
            <a:endParaRPr lang="en-US" dirty="0"/>
          </a:p>
        </p:txBody>
      </p:sp>
      <p:sp>
        <p:nvSpPr>
          <p:cNvPr id="4" name="Slide Number Placeholder 3">
            <a:extLst>
              <a:ext uri="{FF2B5EF4-FFF2-40B4-BE49-F238E27FC236}">
                <a16:creationId xmlns:a16="http://schemas.microsoft.com/office/drawing/2014/main" id="{71CE88C1-B4CB-70EE-E1D1-1050AFF22E1D}"/>
              </a:ext>
            </a:extLst>
          </p:cNvPr>
          <p:cNvSpPr>
            <a:spLocks noGrp="1"/>
          </p:cNvSpPr>
          <p:nvPr>
            <p:ph type="sldNum" sz="quarter" idx="12"/>
          </p:nvPr>
        </p:nvSpPr>
        <p:spPr/>
        <p:txBody>
          <a:bodyPr/>
          <a:lstStyle/>
          <a:p>
            <a:pPr>
              <a:defRPr/>
            </a:pPr>
            <a:endParaRPr lang="en-US" altLang="en-US"/>
          </a:p>
        </p:txBody>
      </p:sp>
      <p:graphicFrame>
        <p:nvGraphicFramePr>
          <p:cNvPr id="3" name="Table 2">
            <a:extLst>
              <a:ext uri="{FF2B5EF4-FFF2-40B4-BE49-F238E27FC236}">
                <a16:creationId xmlns:a16="http://schemas.microsoft.com/office/drawing/2014/main" id="{DA0A7405-7BDE-E316-6DD7-AB92185F8E4A}"/>
              </a:ext>
            </a:extLst>
          </p:cNvPr>
          <p:cNvGraphicFramePr>
            <a:graphicFrameLocks noGrp="1"/>
          </p:cNvGraphicFramePr>
          <p:nvPr/>
        </p:nvGraphicFramePr>
        <p:xfrm>
          <a:off x="609600" y="1896633"/>
          <a:ext cx="7010398" cy="1947127"/>
        </p:xfrm>
        <a:graphic>
          <a:graphicData uri="http://schemas.openxmlformats.org/drawingml/2006/table">
            <a:tbl>
              <a:tblPr/>
              <a:tblGrid>
                <a:gridCol w="4354873">
                  <a:extLst>
                    <a:ext uri="{9D8B030D-6E8A-4147-A177-3AD203B41FA5}">
                      <a16:colId xmlns:a16="http://schemas.microsoft.com/office/drawing/2014/main" val="3488598276"/>
                    </a:ext>
                  </a:extLst>
                </a:gridCol>
                <a:gridCol w="887542">
                  <a:extLst>
                    <a:ext uri="{9D8B030D-6E8A-4147-A177-3AD203B41FA5}">
                      <a16:colId xmlns:a16="http://schemas.microsoft.com/office/drawing/2014/main" val="280815971"/>
                    </a:ext>
                  </a:extLst>
                </a:gridCol>
                <a:gridCol w="923043">
                  <a:extLst>
                    <a:ext uri="{9D8B030D-6E8A-4147-A177-3AD203B41FA5}">
                      <a16:colId xmlns:a16="http://schemas.microsoft.com/office/drawing/2014/main" val="2841297791"/>
                    </a:ext>
                  </a:extLst>
                </a:gridCol>
                <a:gridCol w="844940">
                  <a:extLst>
                    <a:ext uri="{9D8B030D-6E8A-4147-A177-3AD203B41FA5}">
                      <a16:colId xmlns:a16="http://schemas.microsoft.com/office/drawing/2014/main" val="153050433"/>
                    </a:ext>
                  </a:extLst>
                </a:gridCol>
              </a:tblGrid>
              <a:tr h="276515">
                <a:tc>
                  <a:txBody>
                    <a:bodyPr/>
                    <a:lstStyle/>
                    <a:p>
                      <a:pPr algn="l" fontAlgn="b">
                        <a:buNone/>
                      </a:pPr>
                      <a:endParaRPr lang="en-US" sz="1200" b="0" i="0" u="none" strike="noStrike">
                        <a:solidFill>
                          <a:srgbClr val="000000"/>
                        </a:solidFill>
                        <a:effectLst/>
                        <a:latin typeface="Verdana" panose="020B0604030504040204" pitchFamily="34" charset="0"/>
                      </a:endParaRPr>
                    </a:p>
                  </a:txBody>
                  <a:tcPr marL="0" marR="0" marT="0" marB="0" anchor="b">
                    <a:lnL>
                      <a:noFill/>
                    </a:lnL>
                    <a:lnR>
                      <a:noFill/>
                    </a:lnR>
                    <a:lnT>
                      <a:noFill/>
                    </a:lnT>
                    <a:lnB>
                      <a:noFill/>
                    </a:lnB>
                    <a:noFill/>
                  </a:tcPr>
                </a:tc>
                <a:tc gridSpan="3">
                  <a:txBody>
                    <a:bodyPr/>
                    <a:lstStyle/>
                    <a:p>
                      <a:pPr algn="ctr" fontAlgn="b">
                        <a:buNone/>
                      </a:pPr>
                      <a:r>
                        <a:rPr lang="en-US" sz="1200" b="0" i="0" u="none" strike="noStrike">
                          <a:solidFill>
                            <a:srgbClr val="000000"/>
                          </a:solidFill>
                          <a:effectLst/>
                          <a:latin typeface="Verdana" panose="020B0604030504040204" pitchFamily="34" charset="0"/>
                        </a:rPr>
                        <a:t>Lebanon Roads</a:t>
                      </a:r>
                    </a:p>
                  </a:txBody>
                  <a:tcPr marL="0" marR="0" marT="0" marB="0" anchor="b">
                    <a:lnL>
                      <a:noFill/>
                    </a:lnL>
                    <a:lnR>
                      <a:noFill/>
                    </a:lnR>
                    <a:lnT>
                      <a:noFill/>
                    </a:lnT>
                    <a:lnB>
                      <a:noFill/>
                    </a:lnB>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2493643"/>
                  </a:ext>
                </a:extLst>
              </a:tr>
              <a:tr h="276515">
                <a:tc>
                  <a:txBody>
                    <a:bodyPr/>
                    <a:lstStyle/>
                    <a:p>
                      <a:pPr algn="l" fontAlgn="b">
                        <a:buNone/>
                      </a:pPr>
                      <a:r>
                        <a:rPr lang="en-US" sz="1200" b="0" i="0" u="none" strike="noStrike">
                          <a:solidFill>
                            <a:srgbClr val="000000"/>
                          </a:solidFill>
                          <a:effectLst/>
                          <a:latin typeface="Verdana" panose="020B0604030504040204" pitchFamily="34" charset="0"/>
                        </a:rPr>
                        <a:t>Road Repairs &amp; Maintenance </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Verdana" panose="020B0604030504040204" pitchFamily="34" charset="0"/>
                        </a:rPr>
                        <a:t> $   19,000 </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Verdana" panose="020B0604030504040204" pitchFamily="34" charset="0"/>
                        </a:rPr>
                        <a:t> $    19,000 </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Verdana" panose="020B0604030504040204" pitchFamily="34" charset="0"/>
                        </a:rPr>
                        <a:t> $         -   </a:t>
                      </a:r>
                    </a:p>
                  </a:txBody>
                  <a:tcPr marL="0" marR="0" marT="0" marB="0" anchor="b">
                    <a:lnL>
                      <a:noFill/>
                    </a:lnL>
                    <a:lnR>
                      <a:noFill/>
                    </a:lnR>
                    <a:lnT>
                      <a:noFill/>
                    </a:lnT>
                    <a:lnB>
                      <a:noFill/>
                    </a:lnB>
                    <a:noFill/>
                  </a:tcPr>
                </a:tc>
                <a:extLst>
                  <a:ext uri="{0D108BD9-81ED-4DB2-BD59-A6C34878D82A}">
                    <a16:rowId xmlns:a16="http://schemas.microsoft.com/office/drawing/2014/main" val="4175373646"/>
                  </a:ext>
                </a:extLst>
              </a:tr>
              <a:tr h="276515">
                <a:tc>
                  <a:txBody>
                    <a:bodyPr/>
                    <a:lstStyle/>
                    <a:p>
                      <a:pPr algn="l" fontAlgn="b">
                        <a:buNone/>
                      </a:pPr>
                      <a:r>
                        <a:rPr lang="en-US" sz="1200" b="0" i="0" u="none" strike="noStrike" dirty="0">
                          <a:solidFill>
                            <a:srgbClr val="000000"/>
                          </a:solidFill>
                          <a:effectLst/>
                          <a:latin typeface="Verdana" panose="020B0604030504040204" pitchFamily="34" charset="0"/>
                        </a:rPr>
                        <a:t>Plowing &amp; Sanding</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Verdana" panose="020B0604030504040204" pitchFamily="34" charset="0"/>
                        </a:rPr>
                        <a:t>      21,000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Verdana" panose="020B0604030504040204" pitchFamily="34" charset="0"/>
                        </a:rPr>
                        <a:t>       21,000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Verdana" panose="020B060403050404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863795"/>
                  </a:ext>
                </a:extLst>
              </a:tr>
              <a:tr h="276515">
                <a:tc>
                  <a:txBody>
                    <a:bodyPr/>
                    <a:lstStyle/>
                    <a:p>
                      <a:pPr algn="l" fontAlgn="b">
                        <a:buNone/>
                      </a:pPr>
                      <a:r>
                        <a:rPr lang="en-US" sz="1200" b="0" i="0" u="none" strike="noStrike">
                          <a:solidFill>
                            <a:srgbClr val="000000"/>
                          </a:solidFill>
                          <a:effectLst/>
                          <a:latin typeface="Verdana" panose="020B0604030504040204" pitchFamily="34" charset="0"/>
                        </a:rPr>
                        <a:t>TOTAL LEBANON RD FUND EXPENSES</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Verdana" panose="020B0604030504040204" pitchFamily="34" charset="0"/>
                        </a:rPr>
                        <a:t>      40,000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Verdana" panose="020B0604030504040204" pitchFamily="34" charset="0"/>
                        </a:rPr>
                        <a:t>       40,000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Verdana" panose="020B0604030504040204" pitchFamily="34" charset="0"/>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984364"/>
                  </a:ext>
                </a:extLst>
              </a:tr>
              <a:tr h="276515">
                <a:tc>
                  <a:txBody>
                    <a:bodyPr/>
                    <a:lstStyle/>
                    <a:p>
                      <a:pPr algn="l" fontAlgn="b">
                        <a:buNone/>
                      </a:pPr>
                      <a:r>
                        <a:rPr lang="en-US" sz="1200" b="0" i="0" u="none" strike="noStrike">
                          <a:solidFill>
                            <a:srgbClr val="000000"/>
                          </a:solidFill>
                          <a:effectLst/>
                          <a:latin typeface="Verdana" panose="020B0604030504040204" pitchFamily="34" charset="0"/>
                        </a:rPr>
                        <a:t>Less approved surplus to be used</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Verdana" panose="020B0604030504040204" pitchFamily="34" charset="0"/>
                        </a:rPr>
                        <a:t>            -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n-US" sz="1200" b="0" i="0" u="none" strike="noStrike">
                          <a:solidFill>
                            <a:srgbClr val="000000"/>
                          </a:solidFill>
                          <a:effectLst/>
                          <a:latin typeface="Verdana" panose="020B0604030504040204" pitchFamily="34" charset="0"/>
                        </a:rPr>
                        <a:t>             -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n-US" sz="1200" b="0" i="0" u="none" strike="noStrike">
                          <a:solidFill>
                            <a:srgbClr val="000000"/>
                          </a:solidFill>
                          <a:effectLst/>
                          <a:latin typeface="Verdana" panose="020B0604030504040204" pitchFamily="34" charset="0"/>
                        </a:rPr>
                        <a:t>           -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07468736"/>
                  </a:ext>
                </a:extLst>
              </a:tr>
              <a:tr h="276515">
                <a:tc>
                  <a:txBody>
                    <a:bodyPr/>
                    <a:lstStyle/>
                    <a:p>
                      <a:pPr algn="l" fontAlgn="b">
                        <a:buNone/>
                      </a:pPr>
                      <a:endParaRPr lang="en-US" sz="1200" b="0" i="0" u="none" strike="noStrike">
                        <a:solidFill>
                          <a:srgbClr val="000000"/>
                        </a:solidFill>
                        <a:effectLst/>
                        <a:latin typeface="Verdana" panose="020B0604030504040204" pitchFamily="34" charset="0"/>
                      </a:endParaRPr>
                    </a:p>
                  </a:txBody>
                  <a:tcPr marL="0" marR="0" marT="0" marB="0" anchor="b">
                    <a:lnL>
                      <a:noFill/>
                    </a:lnL>
                    <a:lnR>
                      <a:noFill/>
                    </a:lnR>
                    <a:lnT>
                      <a:noFill/>
                    </a:lnT>
                    <a:lnB>
                      <a:noFill/>
                    </a:lnB>
                    <a:noFill/>
                  </a:tcPr>
                </a:tc>
                <a:tc>
                  <a:txBody>
                    <a:bodyPr/>
                    <a:lstStyle/>
                    <a:p>
                      <a:pPr algn="l" fontAlgn="b">
                        <a:buNone/>
                      </a:pPr>
                      <a:endParaRPr lang="en-US" sz="1200" b="0" i="0" u="none" strike="noStrike">
                        <a:solidFill>
                          <a:srgbClr val="000000"/>
                        </a:solidFill>
                        <a:effectLst/>
                        <a:latin typeface="Verdan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200" b="0" i="0" u="none" strike="noStrike">
                        <a:solidFill>
                          <a:srgbClr val="000000"/>
                        </a:solidFill>
                        <a:effectLst/>
                        <a:latin typeface="Verdan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1200" b="0" i="0" u="none" strike="noStrike">
                        <a:solidFill>
                          <a:srgbClr val="000000"/>
                        </a:solidFill>
                        <a:effectLst/>
                        <a:latin typeface="Verdan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0968512"/>
                  </a:ext>
                </a:extLst>
              </a:tr>
              <a:tr h="288037">
                <a:tc>
                  <a:txBody>
                    <a:bodyPr/>
                    <a:lstStyle/>
                    <a:p>
                      <a:pPr algn="l" fontAlgn="b">
                        <a:buNone/>
                      </a:pPr>
                      <a:r>
                        <a:rPr lang="en-US" sz="1200" b="0" i="0" u="none" strike="noStrike">
                          <a:solidFill>
                            <a:srgbClr val="000000"/>
                          </a:solidFill>
                          <a:effectLst/>
                          <a:latin typeface="Verdana" panose="020B0604030504040204" pitchFamily="34" charset="0"/>
                        </a:rPr>
                        <a:t>Proposed Budget - Lebanon Roads Fund</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Verdana" panose="020B0604030504040204" pitchFamily="34" charset="0"/>
                        </a:rPr>
                        <a:t> $   40,000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Verdana" panose="020B0604030504040204" pitchFamily="34" charset="0"/>
                        </a:rPr>
                        <a:t> $    40,000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buNone/>
                      </a:pPr>
                      <a:r>
                        <a:rPr lang="en-US" sz="1200" b="0" i="0" u="none" strike="noStrike" dirty="0">
                          <a:solidFill>
                            <a:srgbClr val="000000"/>
                          </a:solidFill>
                          <a:effectLst/>
                          <a:latin typeface="Verdana" panose="020B0604030504040204" pitchFamily="34" charset="0"/>
                        </a:rPr>
                        <a:t> $         -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329861253"/>
                  </a:ext>
                </a:extLst>
              </a:tr>
            </a:tbl>
          </a:graphicData>
        </a:graphic>
      </p:graphicFrame>
    </p:spTree>
    <p:extLst>
      <p:ext uri="{BB962C8B-B14F-4D97-AF65-F5344CB8AC3E}">
        <p14:creationId xmlns:p14="http://schemas.microsoft.com/office/powerpoint/2010/main" val="4051648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7FDD9-C22E-666F-434B-2EF31264B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6067D-42D3-3222-FE24-32D24670260A}"/>
              </a:ext>
            </a:extLst>
          </p:cNvPr>
          <p:cNvSpPr>
            <a:spLocks noGrp="1"/>
          </p:cNvSpPr>
          <p:nvPr>
            <p:ph type="title"/>
          </p:nvPr>
        </p:nvSpPr>
        <p:spPr>
          <a:xfrm>
            <a:off x="304800" y="609600"/>
            <a:ext cx="8458199" cy="1600200"/>
          </a:xfrm>
        </p:spPr>
        <p:txBody>
          <a:bodyPr>
            <a:normAutofit/>
          </a:bodyPr>
          <a:lstStyle/>
          <a:p>
            <a:pPr algn="ctr"/>
            <a:r>
              <a:rPr lang="en-US" sz="3200" dirty="0"/>
              <a:t>Proposed Tax based on Assessed Value General and Road Funds</a:t>
            </a:r>
          </a:p>
        </p:txBody>
      </p:sp>
      <p:sp>
        <p:nvSpPr>
          <p:cNvPr id="4" name="Slide Number Placeholder 3">
            <a:extLst>
              <a:ext uri="{FF2B5EF4-FFF2-40B4-BE49-F238E27FC236}">
                <a16:creationId xmlns:a16="http://schemas.microsoft.com/office/drawing/2014/main" id="{189680C0-22F1-E68E-114E-36CC4D3C285D}"/>
              </a:ext>
            </a:extLst>
          </p:cNvPr>
          <p:cNvSpPr>
            <a:spLocks noGrp="1"/>
          </p:cNvSpPr>
          <p:nvPr>
            <p:ph type="sldNum" sz="quarter" idx="12"/>
          </p:nvPr>
        </p:nvSpPr>
        <p:spPr/>
        <p:txBody>
          <a:bodyPr/>
          <a:lstStyle/>
          <a:p>
            <a:pPr>
              <a:defRPr/>
            </a:pPr>
            <a:endParaRPr lang="en-US" altLang="en-US"/>
          </a:p>
        </p:txBody>
      </p:sp>
      <p:pic>
        <p:nvPicPr>
          <p:cNvPr id="5" name="Picture 4">
            <a:extLst>
              <a:ext uri="{FF2B5EF4-FFF2-40B4-BE49-F238E27FC236}">
                <a16:creationId xmlns:a16="http://schemas.microsoft.com/office/drawing/2014/main" id="{96CD87F4-8B4B-A370-383A-7EF336116C57}"/>
              </a:ext>
            </a:extLst>
          </p:cNvPr>
          <p:cNvPicPr>
            <a:picLocks noChangeAspect="1"/>
          </p:cNvPicPr>
          <p:nvPr/>
        </p:nvPicPr>
        <p:blipFill>
          <a:blip r:embed="rId2"/>
          <a:stretch>
            <a:fillRect/>
          </a:stretch>
        </p:blipFill>
        <p:spPr>
          <a:xfrm>
            <a:off x="1752600" y="1905000"/>
            <a:ext cx="5204714" cy="3942965"/>
          </a:xfrm>
          <a:prstGeom prst="rect">
            <a:avLst/>
          </a:prstGeom>
        </p:spPr>
      </p:pic>
    </p:spTree>
    <p:extLst>
      <p:ext uri="{BB962C8B-B14F-4D97-AF65-F5344CB8AC3E}">
        <p14:creationId xmlns:p14="http://schemas.microsoft.com/office/powerpoint/2010/main" val="1309653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D37E9B-8C1D-20F1-71F3-A1832C5AF6B5}"/>
              </a:ext>
            </a:extLst>
          </p:cNvPr>
          <p:cNvSpPr>
            <a:spLocks noGrp="1"/>
          </p:cNvSpPr>
          <p:nvPr>
            <p:ph type="title"/>
          </p:nvPr>
        </p:nvSpPr>
        <p:spPr/>
        <p:txBody>
          <a:bodyPr>
            <a:normAutofit fontScale="90000"/>
          </a:bodyPr>
          <a:lstStyle/>
          <a:p>
            <a:r>
              <a:rPr lang="en-US" dirty="0"/>
              <a:t>Consider and Act Upon Proposed Budget for Lebanon Roads</a:t>
            </a:r>
            <a:br>
              <a:rPr lang="en-US" dirty="0"/>
            </a:br>
            <a:r>
              <a:rPr lang="en-US" dirty="0"/>
              <a:t>FY 2026-2027</a:t>
            </a:r>
          </a:p>
        </p:txBody>
      </p:sp>
      <p:sp>
        <p:nvSpPr>
          <p:cNvPr id="6" name="Content Placeholder 5">
            <a:extLst>
              <a:ext uri="{FF2B5EF4-FFF2-40B4-BE49-F238E27FC236}">
                <a16:creationId xmlns:a16="http://schemas.microsoft.com/office/drawing/2014/main" id="{62FA2F07-1983-C90D-5EFB-84257CD584CD}"/>
              </a:ext>
            </a:extLst>
          </p:cNvPr>
          <p:cNvSpPr>
            <a:spLocks noGrp="1"/>
          </p:cNvSpPr>
          <p:nvPr>
            <p:ph idx="1"/>
          </p:nvPr>
        </p:nvSpPr>
        <p:spPr>
          <a:xfrm>
            <a:off x="609599" y="2438400"/>
            <a:ext cx="6347714" cy="3602963"/>
          </a:xfrm>
        </p:spPr>
        <p:txBody>
          <a:bodyPr>
            <a:normAutofit/>
          </a:bodyPr>
          <a:lstStyle/>
          <a:p>
            <a:r>
              <a:rPr lang="en-US" altLang="en-US" dirty="0">
                <a:latin typeface="Arial" panose="020B0604020202020204" pitchFamily="34" charset="0"/>
                <a:cs typeface="Arial" panose="020B0604020202020204" pitchFamily="34" charset="0"/>
              </a:rPr>
              <a:t>Motion to vote on the FYE 6-30-2027 Lebanon Road Fund Spending Plan of $40,000 which will be funded with new tax revenue of $40,000 </a:t>
            </a:r>
          </a:p>
          <a:p>
            <a:r>
              <a:rPr lang="en-US" dirty="0"/>
              <a:t>Second</a:t>
            </a:r>
          </a:p>
          <a:p>
            <a:r>
              <a:rPr lang="en-US" dirty="0"/>
              <a:t>Discussion</a:t>
            </a:r>
          </a:p>
          <a:p>
            <a:r>
              <a:rPr lang="en-US" dirty="0"/>
              <a:t>Vote (Lebanon Residents Only)</a:t>
            </a:r>
          </a:p>
          <a:p>
            <a:endParaRPr lang="en-US" dirty="0"/>
          </a:p>
        </p:txBody>
      </p:sp>
      <p:sp>
        <p:nvSpPr>
          <p:cNvPr id="4" name="Slide Number Placeholder 3">
            <a:extLst>
              <a:ext uri="{FF2B5EF4-FFF2-40B4-BE49-F238E27FC236}">
                <a16:creationId xmlns:a16="http://schemas.microsoft.com/office/drawing/2014/main" id="{766EA82E-D81F-8349-A426-FDB6B8727C8B}"/>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81173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8972EA-6D71-F9B7-98AB-43881246F6AF}"/>
              </a:ext>
            </a:extLst>
          </p:cNvPr>
          <p:cNvSpPr>
            <a:spLocks noGrp="1"/>
          </p:cNvSpPr>
          <p:nvPr>
            <p:ph type="title"/>
          </p:nvPr>
        </p:nvSpPr>
        <p:spPr/>
        <p:txBody>
          <a:bodyPr/>
          <a:lstStyle/>
          <a:p>
            <a:r>
              <a:rPr lang="en-US" dirty="0"/>
              <a:t>Voting – Lebanon Roads Fund Budget FY 2026-2027</a:t>
            </a:r>
          </a:p>
        </p:txBody>
      </p:sp>
      <p:sp>
        <p:nvSpPr>
          <p:cNvPr id="6" name="Content Placeholder 5">
            <a:extLst>
              <a:ext uri="{FF2B5EF4-FFF2-40B4-BE49-F238E27FC236}">
                <a16:creationId xmlns:a16="http://schemas.microsoft.com/office/drawing/2014/main" id="{7A14750A-3F8F-AB9A-5095-8459CB47D4CA}"/>
              </a:ext>
            </a:extLst>
          </p:cNvPr>
          <p:cNvSpPr>
            <a:spLocks noGrp="1"/>
          </p:cNvSpPr>
          <p:nvPr>
            <p:ph idx="1"/>
          </p:nvPr>
        </p:nvSpPr>
        <p:spPr/>
        <p:txBody>
          <a:bodyPr/>
          <a:lstStyle/>
          <a:p>
            <a:r>
              <a:rPr lang="en-US" dirty="0"/>
              <a:t>Votes Tallied</a:t>
            </a:r>
          </a:p>
          <a:p>
            <a:r>
              <a:rPr lang="en-US" dirty="0"/>
              <a:t>Announce Roads Budget Approved or Rejected</a:t>
            </a:r>
          </a:p>
        </p:txBody>
      </p:sp>
      <p:sp>
        <p:nvSpPr>
          <p:cNvPr id="4" name="Slide Number Placeholder 3">
            <a:extLst>
              <a:ext uri="{FF2B5EF4-FFF2-40B4-BE49-F238E27FC236}">
                <a16:creationId xmlns:a16="http://schemas.microsoft.com/office/drawing/2014/main" id="{20DCC395-8060-21A4-077A-7D2C32968819}"/>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1282148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E0D50-32C2-6C97-3171-B353270E228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89A4694-F3B6-A588-9B2C-F88CDD87D9F0}"/>
              </a:ext>
            </a:extLst>
          </p:cNvPr>
          <p:cNvSpPr>
            <a:spLocks noGrp="1"/>
          </p:cNvSpPr>
          <p:nvPr>
            <p:ph type="title"/>
          </p:nvPr>
        </p:nvSpPr>
        <p:spPr>
          <a:xfrm>
            <a:off x="685799" y="304800"/>
            <a:ext cx="7010400" cy="1320800"/>
          </a:xfrm>
        </p:spPr>
        <p:txBody>
          <a:bodyPr/>
          <a:lstStyle/>
          <a:p>
            <a:pPr algn="ctr"/>
            <a:r>
              <a:rPr lang="en-US" dirty="0"/>
              <a:t>Special Project – Dock Expansion Opening Statement</a:t>
            </a:r>
          </a:p>
        </p:txBody>
      </p:sp>
      <p:sp>
        <p:nvSpPr>
          <p:cNvPr id="4" name="Slide Number Placeholder 3">
            <a:extLst>
              <a:ext uri="{FF2B5EF4-FFF2-40B4-BE49-F238E27FC236}">
                <a16:creationId xmlns:a16="http://schemas.microsoft.com/office/drawing/2014/main" id="{A0CA0205-1037-8E37-D882-F5ECAD259B71}"/>
              </a:ext>
            </a:extLst>
          </p:cNvPr>
          <p:cNvSpPr>
            <a:spLocks noGrp="1"/>
          </p:cNvSpPr>
          <p:nvPr>
            <p:ph type="sldNum" sz="quarter" idx="12"/>
          </p:nvPr>
        </p:nvSpPr>
        <p:spPr/>
        <p:txBody>
          <a:bodyPr/>
          <a:lstStyle/>
          <a:p>
            <a:pPr>
              <a:defRPr/>
            </a:pPr>
            <a:endParaRPr lang="en-US" altLang="en-US"/>
          </a:p>
        </p:txBody>
      </p:sp>
      <p:sp>
        <p:nvSpPr>
          <p:cNvPr id="3" name="Content Placeholder 2">
            <a:extLst>
              <a:ext uri="{FF2B5EF4-FFF2-40B4-BE49-F238E27FC236}">
                <a16:creationId xmlns:a16="http://schemas.microsoft.com/office/drawing/2014/main" id="{27269799-D52D-5F91-6F5D-AA39680799D8}"/>
              </a:ext>
            </a:extLst>
          </p:cNvPr>
          <p:cNvSpPr>
            <a:spLocks noGrp="1"/>
          </p:cNvSpPr>
          <p:nvPr>
            <p:ph idx="1"/>
          </p:nvPr>
        </p:nvSpPr>
        <p:spPr>
          <a:xfrm>
            <a:off x="545591" y="1595120"/>
            <a:ext cx="7162800" cy="4669763"/>
          </a:xfrm>
        </p:spPr>
        <p:txBody>
          <a:bodyPr>
            <a:normAutofit/>
          </a:bodyPr>
          <a:lstStyle/>
          <a:p>
            <a:r>
              <a:rPr lang="en-US" dirty="0"/>
              <a:t>At the Regular Board Meeting in May, the Board voted to present the Dock Expansion Project to the district voters</a:t>
            </a:r>
          </a:p>
          <a:p>
            <a:r>
              <a:rPr lang="en-US" dirty="0"/>
              <a:t>The cost of the expansion is $27,780</a:t>
            </a:r>
          </a:p>
          <a:p>
            <a:r>
              <a:rPr lang="en-US" dirty="0"/>
              <a:t>The current balance in the dock fund is $10,200</a:t>
            </a:r>
          </a:p>
          <a:p>
            <a:r>
              <a:rPr lang="en-US" dirty="0"/>
              <a:t>The balance remaining for the project cost was $17,580 and proposed as taxes</a:t>
            </a:r>
          </a:p>
          <a:p>
            <a:r>
              <a:rPr lang="en-US" dirty="0"/>
              <a:t>After the meeting I realized that the 2027 Dock fees were not included in the balance calculation.</a:t>
            </a:r>
          </a:p>
          <a:p>
            <a:r>
              <a:rPr lang="en-US" dirty="0"/>
              <a:t>Those fees are projected at $4,500 and therefore reduce the taxes necessary to perform this project down to $13,080</a:t>
            </a:r>
          </a:p>
          <a:p>
            <a:endParaRPr lang="en-US" dirty="0"/>
          </a:p>
          <a:p>
            <a:r>
              <a:rPr lang="en-US" sz="2000" dirty="0"/>
              <a:t>I apologize for the omission and present the adjusted tax request at the lower amount for review and vote</a:t>
            </a:r>
          </a:p>
        </p:txBody>
      </p:sp>
    </p:spTree>
    <p:extLst>
      <p:ext uri="{BB962C8B-B14F-4D97-AF65-F5344CB8AC3E}">
        <p14:creationId xmlns:p14="http://schemas.microsoft.com/office/powerpoint/2010/main" val="3662799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4762-0D9A-FE21-A5A7-32917EA298D0}"/>
              </a:ext>
            </a:extLst>
          </p:cNvPr>
          <p:cNvSpPr>
            <a:spLocks noGrp="1"/>
          </p:cNvSpPr>
          <p:nvPr>
            <p:ph type="title"/>
          </p:nvPr>
        </p:nvSpPr>
        <p:spPr/>
        <p:txBody>
          <a:bodyPr/>
          <a:lstStyle/>
          <a:p>
            <a:r>
              <a:rPr lang="en-US" dirty="0"/>
              <a:t>Approval of May 31, 2025 Annual Meeting Minutes</a:t>
            </a:r>
          </a:p>
        </p:txBody>
      </p:sp>
      <p:sp>
        <p:nvSpPr>
          <p:cNvPr id="3" name="Content Placeholder 2">
            <a:extLst>
              <a:ext uri="{FF2B5EF4-FFF2-40B4-BE49-F238E27FC236}">
                <a16:creationId xmlns:a16="http://schemas.microsoft.com/office/drawing/2014/main" id="{70319559-7F98-8D8D-88C1-EF8E49B68639}"/>
              </a:ext>
            </a:extLst>
          </p:cNvPr>
          <p:cNvSpPr>
            <a:spLocks noGrp="1"/>
          </p:cNvSpPr>
          <p:nvPr>
            <p:ph idx="1"/>
          </p:nvPr>
        </p:nvSpPr>
        <p:spPr/>
        <p:txBody>
          <a:bodyPr/>
          <a:lstStyle/>
          <a:p>
            <a:r>
              <a:rPr lang="en-US" dirty="0"/>
              <a:t>Motion/Second to approve the minutes</a:t>
            </a:r>
          </a:p>
          <a:p>
            <a:r>
              <a:rPr lang="en-US" dirty="0"/>
              <a:t>Any discussion?</a:t>
            </a:r>
          </a:p>
          <a:p>
            <a:r>
              <a:rPr lang="en-US" dirty="0"/>
              <a:t>All in favor?</a:t>
            </a:r>
          </a:p>
          <a:p>
            <a:endParaRPr lang="en-US" dirty="0"/>
          </a:p>
        </p:txBody>
      </p:sp>
      <p:sp>
        <p:nvSpPr>
          <p:cNvPr id="4" name="Slide Number Placeholder 3">
            <a:extLst>
              <a:ext uri="{FF2B5EF4-FFF2-40B4-BE49-F238E27FC236}">
                <a16:creationId xmlns:a16="http://schemas.microsoft.com/office/drawing/2014/main" id="{33483BD2-0ECD-0B26-A386-A45ECBDE1E13}"/>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1860393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7929E-478A-FB85-A1C0-FFF7F77AB91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D68BAD7-53C5-C7ED-7CE2-6124F39B097A}"/>
              </a:ext>
            </a:extLst>
          </p:cNvPr>
          <p:cNvSpPr>
            <a:spLocks noGrp="1"/>
          </p:cNvSpPr>
          <p:nvPr>
            <p:ph type="title"/>
          </p:nvPr>
        </p:nvSpPr>
        <p:spPr>
          <a:xfrm>
            <a:off x="609599" y="609600"/>
            <a:ext cx="7010400" cy="1320800"/>
          </a:xfrm>
        </p:spPr>
        <p:txBody>
          <a:bodyPr/>
          <a:lstStyle/>
          <a:p>
            <a:r>
              <a:rPr lang="en-US" dirty="0"/>
              <a:t>Special Project – Dock Expansion</a:t>
            </a:r>
          </a:p>
        </p:txBody>
      </p:sp>
      <p:sp>
        <p:nvSpPr>
          <p:cNvPr id="4" name="Slide Number Placeholder 3">
            <a:extLst>
              <a:ext uri="{FF2B5EF4-FFF2-40B4-BE49-F238E27FC236}">
                <a16:creationId xmlns:a16="http://schemas.microsoft.com/office/drawing/2014/main" id="{98114435-110E-EBB9-564E-EE6C17095D65}"/>
              </a:ext>
            </a:extLst>
          </p:cNvPr>
          <p:cNvSpPr>
            <a:spLocks noGrp="1"/>
          </p:cNvSpPr>
          <p:nvPr>
            <p:ph type="sldNum" sz="quarter" idx="12"/>
          </p:nvPr>
        </p:nvSpPr>
        <p:spPr/>
        <p:txBody>
          <a:bodyPr/>
          <a:lstStyle/>
          <a:p>
            <a:pPr>
              <a:defRPr/>
            </a:pPr>
            <a:endParaRPr lang="en-US" altLang="en-US"/>
          </a:p>
        </p:txBody>
      </p:sp>
      <p:sp>
        <p:nvSpPr>
          <p:cNvPr id="3" name="Content Placeholder 2">
            <a:extLst>
              <a:ext uri="{FF2B5EF4-FFF2-40B4-BE49-F238E27FC236}">
                <a16:creationId xmlns:a16="http://schemas.microsoft.com/office/drawing/2014/main" id="{AB31C5E8-8A0D-7B8F-F518-CFA7E2425723}"/>
              </a:ext>
            </a:extLst>
          </p:cNvPr>
          <p:cNvSpPr>
            <a:spLocks noGrp="1"/>
          </p:cNvSpPr>
          <p:nvPr>
            <p:ph idx="1"/>
          </p:nvPr>
        </p:nvSpPr>
        <p:spPr>
          <a:xfrm>
            <a:off x="533399" y="1426237"/>
            <a:ext cx="7162800" cy="4669763"/>
          </a:xfrm>
        </p:spPr>
        <p:txBody>
          <a:bodyPr>
            <a:normAutofit lnSpcReduction="10000"/>
          </a:bodyPr>
          <a:lstStyle/>
          <a:p>
            <a:r>
              <a:rPr lang="en-US" dirty="0"/>
              <a:t>Current inventory is 17 slips total, 4 Large and 13 small</a:t>
            </a:r>
          </a:p>
          <a:p>
            <a:pPr lvl="1"/>
            <a:r>
              <a:rPr lang="en-US" dirty="0"/>
              <a:t>Note 2 small slips at Main are rented as a large slip</a:t>
            </a:r>
          </a:p>
          <a:p>
            <a:r>
              <a:rPr lang="en-US" dirty="0"/>
              <a:t>Increases total slip inventory from </a:t>
            </a:r>
            <a:r>
              <a:rPr lang="en-US" b="1" dirty="0"/>
              <a:t>17 slips </a:t>
            </a:r>
            <a:r>
              <a:rPr lang="en-US" dirty="0"/>
              <a:t>to </a:t>
            </a:r>
            <a:r>
              <a:rPr lang="en-US" b="1" dirty="0"/>
              <a:t>20 slips </a:t>
            </a:r>
            <a:r>
              <a:rPr lang="en-US" dirty="0"/>
              <a:t>[10 large slips and 10 small slips]</a:t>
            </a:r>
          </a:p>
          <a:p>
            <a:r>
              <a:rPr lang="en-US" dirty="0"/>
              <a:t>Increases flexibility based on community needs: large slips can also be utilized for smaller boats (sometimes 2!)</a:t>
            </a:r>
          </a:p>
          <a:p>
            <a:r>
              <a:rPr lang="en-US" dirty="0"/>
              <a:t>Cost of Project $27,780</a:t>
            </a:r>
          </a:p>
          <a:p>
            <a:pPr lvl="1"/>
            <a:r>
              <a:rPr lang="en-US" dirty="0"/>
              <a:t>Material and installation cost</a:t>
            </a:r>
          </a:p>
          <a:p>
            <a:r>
              <a:rPr lang="en-US" dirty="0"/>
              <a:t>All Dock maintenance costs going forward will be paid for by Dock Slip rental fees</a:t>
            </a:r>
          </a:p>
          <a:p>
            <a:pPr lvl="1"/>
            <a:r>
              <a:rPr lang="en-US" dirty="0"/>
              <a:t>Costs for Winter storage/Spring placement</a:t>
            </a:r>
          </a:p>
          <a:p>
            <a:pPr lvl="1"/>
            <a:r>
              <a:rPr lang="en-US" dirty="0"/>
              <a:t>Repair/replacement </a:t>
            </a:r>
          </a:p>
          <a:p>
            <a:r>
              <a:rPr lang="en-US" dirty="0"/>
              <a:t>Dock fees in future years will pay back this investment over time (3 years)</a:t>
            </a:r>
          </a:p>
        </p:txBody>
      </p:sp>
    </p:spTree>
    <p:extLst>
      <p:ext uri="{BB962C8B-B14F-4D97-AF65-F5344CB8AC3E}">
        <p14:creationId xmlns:p14="http://schemas.microsoft.com/office/powerpoint/2010/main" val="668931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163F0-EAD4-6FD7-AF6F-716061E347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465E96-0578-C005-06EF-BA7E724B6932}"/>
              </a:ext>
            </a:extLst>
          </p:cNvPr>
          <p:cNvSpPr>
            <a:spLocks noGrp="1"/>
          </p:cNvSpPr>
          <p:nvPr>
            <p:ph type="title"/>
          </p:nvPr>
        </p:nvSpPr>
        <p:spPr/>
        <p:txBody>
          <a:bodyPr/>
          <a:lstStyle/>
          <a:p>
            <a:r>
              <a:rPr lang="en-US" dirty="0"/>
              <a:t>Main Beach Changes</a:t>
            </a:r>
          </a:p>
        </p:txBody>
      </p:sp>
      <p:sp>
        <p:nvSpPr>
          <p:cNvPr id="4" name="Slide Number Placeholder 3">
            <a:extLst>
              <a:ext uri="{FF2B5EF4-FFF2-40B4-BE49-F238E27FC236}">
                <a16:creationId xmlns:a16="http://schemas.microsoft.com/office/drawing/2014/main" id="{19B74B21-55EB-DF6D-D81A-D50AE8A89634}"/>
              </a:ext>
            </a:extLst>
          </p:cNvPr>
          <p:cNvSpPr>
            <a:spLocks noGrp="1"/>
          </p:cNvSpPr>
          <p:nvPr>
            <p:ph type="sldNum" sz="quarter" idx="12"/>
          </p:nvPr>
        </p:nvSpPr>
        <p:spPr/>
        <p:txBody>
          <a:bodyPr/>
          <a:lstStyle/>
          <a:p>
            <a:pPr>
              <a:defRPr/>
            </a:pPr>
            <a:endParaRPr lang="en-US" altLang="en-US"/>
          </a:p>
        </p:txBody>
      </p:sp>
      <p:pic>
        <p:nvPicPr>
          <p:cNvPr id="6" name="Picture 5">
            <a:extLst>
              <a:ext uri="{FF2B5EF4-FFF2-40B4-BE49-F238E27FC236}">
                <a16:creationId xmlns:a16="http://schemas.microsoft.com/office/drawing/2014/main" id="{2F16F94F-2533-EA65-D694-BFA12565B7D3}"/>
              </a:ext>
            </a:extLst>
          </p:cNvPr>
          <p:cNvPicPr>
            <a:picLocks noChangeAspect="1"/>
          </p:cNvPicPr>
          <p:nvPr/>
        </p:nvPicPr>
        <p:blipFill>
          <a:blip r:embed="rId2"/>
          <a:stretch>
            <a:fillRect/>
          </a:stretch>
        </p:blipFill>
        <p:spPr>
          <a:xfrm>
            <a:off x="2971800" y="1283855"/>
            <a:ext cx="3985512" cy="2525274"/>
          </a:xfrm>
          <a:prstGeom prst="rect">
            <a:avLst/>
          </a:prstGeom>
        </p:spPr>
      </p:pic>
      <p:pic>
        <p:nvPicPr>
          <p:cNvPr id="8" name="Picture 7">
            <a:extLst>
              <a:ext uri="{FF2B5EF4-FFF2-40B4-BE49-F238E27FC236}">
                <a16:creationId xmlns:a16="http://schemas.microsoft.com/office/drawing/2014/main" id="{84CD10A8-28D8-029E-EF1C-A42E402D919A}"/>
              </a:ext>
            </a:extLst>
          </p:cNvPr>
          <p:cNvPicPr>
            <a:picLocks noChangeAspect="1"/>
          </p:cNvPicPr>
          <p:nvPr/>
        </p:nvPicPr>
        <p:blipFill>
          <a:blip r:embed="rId3"/>
          <a:stretch>
            <a:fillRect/>
          </a:stretch>
        </p:blipFill>
        <p:spPr>
          <a:xfrm>
            <a:off x="1056269" y="3962400"/>
            <a:ext cx="3286111" cy="2612363"/>
          </a:xfrm>
          <a:prstGeom prst="rect">
            <a:avLst/>
          </a:prstGeom>
        </p:spPr>
      </p:pic>
    </p:spTree>
    <p:extLst>
      <p:ext uri="{BB962C8B-B14F-4D97-AF65-F5344CB8AC3E}">
        <p14:creationId xmlns:p14="http://schemas.microsoft.com/office/powerpoint/2010/main" val="108314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FE84-EF9B-833B-D2DE-19E8163BE91B}"/>
              </a:ext>
            </a:extLst>
          </p:cNvPr>
          <p:cNvSpPr>
            <a:spLocks noGrp="1"/>
          </p:cNvSpPr>
          <p:nvPr>
            <p:ph type="title"/>
          </p:nvPr>
        </p:nvSpPr>
        <p:spPr/>
        <p:txBody>
          <a:bodyPr/>
          <a:lstStyle/>
          <a:p>
            <a:r>
              <a:rPr lang="en-US" dirty="0"/>
              <a:t>Lollipop Changes</a:t>
            </a:r>
          </a:p>
        </p:txBody>
      </p:sp>
      <p:sp>
        <p:nvSpPr>
          <p:cNvPr id="4" name="Slide Number Placeholder 3">
            <a:extLst>
              <a:ext uri="{FF2B5EF4-FFF2-40B4-BE49-F238E27FC236}">
                <a16:creationId xmlns:a16="http://schemas.microsoft.com/office/drawing/2014/main" id="{2707E6AA-ADA5-1CEE-FF5A-2A89DBF187DD}"/>
              </a:ext>
            </a:extLst>
          </p:cNvPr>
          <p:cNvSpPr>
            <a:spLocks noGrp="1"/>
          </p:cNvSpPr>
          <p:nvPr>
            <p:ph type="sldNum" sz="quarter" idx="12"/>
          </p:nvPr>
        </p:nvSpPr>
        <p:spPr/>
        <p:txBody>
          <a:bodyPr/>
          <a:lstStyle/>
          <a:p>
            <a:pPr>
              <a:defRPr/>
            </a:pPr>
            <a:endParaRPr lang="en-US" altLang="en-US"/>
          </a:p>
        </p:txBody>
      </p:sp>
      <p:pic>
        <p:nvPicPr>
          <p:cNvPr id="5" name="Content Placeholder 9">
            <a:extLst>
              <a:ext uri="{FF2B5EF4-FFF2-40B4-BE49-F238E27FC236}">
                <a16:creationId xmlns:a16="http://schemas.microsoft.com/office/drawing/2014/main" id="{91ECDDE5-2503-F81D-95B1-78BBD96FC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270000"/>
            <a:ext cx="3778371" cy="2743200"/>
          </a:xfrm>
          <a:prstGeom prst="rect">
            <a:avLst/>
          </a:prstGeom>
        </p:spPr>
      </p:pic>
      <p:pic>
        <p:nvPicPr>
          <p:cNvPr id="11" name="Picture 10">
            <a:extLst>
              <a:ext uri="{FF2B5EF4-FFF2-40B4-BE49-F238E27FC236}">
                <a16:creationId xmlns:a16="http://schemas.microsoft.com/office/drawing/2014/main" id="{DBB261EF-77C0-2467-AD98-83CA76A45549}"/>
              </a:ext>
            </a:extLst>
          </p:cNvPr>
          <p:cNvPicPr>
            <a:picLocks noChangeAspect="1"/>
          </p:cNvPicPr>
          <p:nvPr/>
        </p:nvPicPr>
        <p:blipFill>
          <a:blip r:embed="rId3"/>
          <a:stretch>
            <a:fillRect/>
          </a:stretch>
        </p:blipFill>
        <p:spPr>
          <a:xfrm>
            <a:off x="868943" y="4071485"/>
            <a:ext cx="3315099" cy="2176915"/>
          </a:xfrm>
          <a:prstGeom prst="rect">
            <a:avLst/>
          </a:prstGeom>
        </p:spPr>
      </p:pic>
    </p:spTree>
    <p:extLst>
      <p:ext uri="{BB962C8B-B14F-4D97-AF65-F5344CB8AC3E}">
        <p14:creationId xmlns:p14="http://schemas.microsoft.com/office/powerpoint/2010/main" val="1642884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E6917-EAFD-A15B-4D08-937D3F378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16015-46C3-A3E7-6267-01611C34B70A}"/>
              </a:ext>
            </a:extLst>
          </p:cNvPr>
          <p:cNvSpPr>
            <a:spLocks noGrp="1"/>
          </p:cNvSpPr>
          <p:nvPr>
            <p:ph type="title"/>
          </p:nvPr>
        </p:nvSpPr>
        <p:spPr>
          <a:xfrm>
            <a:off x="304800" y="304800"/>
            <a:ext cx="7391400" cy="1425871"/>
          </a:xfrm>
        </p:spPr>
        <p:txBody>
          <a:bodyPr anchor="ctr">
            <a:normAutofit/>
          </a:bodyPr>
          <a:lstStyle/>
          <a:p>
            <a:r>
              <a:rPr lang="en-US" dirty="0"/>
              <a:t>COST FOR PROPOSED CHANGES</a:t>
            </a:r>
          </a:p>
        </p:txBody>
      </p:sp>
      <p:sp>
        <p:nvSpPr>
          <p:cNvPr id="3" name="Content Placeholder 2">
            <a:extLst>
              <a:ext uri="{FF2B5EF4-FFF2-40B4-BE49-F238E27FC236}">
                <a16:creationId xmlns:a16="http://schemas.microsoft.com/office/drawing/2014/main" id="{E63538A5-CB75-80C7-8B26-FACCDA8AED0A}"/>
              </a:ext>
            </a:extLst>
          </p:cNvPr>
          <p:cNvSpPr>
            <a:spLocks noGrp="1"/>
          </p:cNvSpPr>
          <p:nvPr>
            <p:ph idx="1"/>
          </p:nvPr>
        </p:nvSpPr>
        <p:spPr>
          <a:xfrm>
            <a:off x="1143000" y="1730671"/>
            <a:ext cx="6096000" cy="4517729"/>
          </a:xfrm>
        </p:spPr>
        <p:txBody>
          <a:bodyPr anchor="ctr">
            <a:normAutofit/>
          </a:bodyPr>
          <a:lstStyle/>
          <a:p>
            <a:r>
              <a:rPr lang="en-US" sz="2100" dirty="0"/>
              <a:t>$27,780 </a:t>
            </a:r>
          </a:p>
          <a:p>
            <a:r>
              <a:rPr lang="en-US" sz="2100" dirty="0"/>
              <a:t>$10,200 </a:t>
            </a:r>
            <a:r>
              <a:rPr lang="en-US" sz="1200" dirty="0"/>
              <a:t>Funds Available in Dock Fund </a:t>
            </a:r>
          </a:p>
          <a:p>
            <a:r>
              <a:rPr lang="en-US" sz="2100" dirty="0"/>
              <a:t>$ 4,500 </a:t>
            </a:r>
            <a:r>
              <a:rPr lang="en-US" sz="1200" dirty="0"/>
              <a:t>2027 Dock Rental Fees    </a:t>
            </a:r>
          </a:p>
          <a:p>
            <a:r>
              <a:rPr lang="en-US" sz="2100" dirty="0"/>
              <a:t>$13,080 </a:t>
            </a:r>
            <a:r>
              <a:rPr lang="en-US" sz="1200" dirty="0"/>
              <a:t>Balance Remaining</a:t>
            </a:r>
          </a:p>
          <a:p>
            <a:endParaRPr lang="en-US" dirty="0"/>
          </a:p>
          <a:p>
            <a:r>
              <a:rPr lang="en-US" dirty="0"/>
              <a:t>Estimated General Fund Pay Back Period</a:t>
            </a:r>
          </a:p>
          <a:p>
            <a:pPr marL="300038" lvl="1" indent="0">
              <a:buNone/>
            </a:pPr>
            <a:r>
              <a:rPr lang="en-US" sz="1650" dirty="0"/>
              <a:t>$4,500* X 3 years = $13,500</a:t>
            </a:r>
          </a:p>
          <a:p>
            <a:pPr marL="300038" lvl="1" indent="0">
              <a:buNone/>
            </a:pPr>
            <a:endParaRPr lang="en-US" sz="1650" dirty="0"/>
          </a:p>
          <a:p>
            <a:pPr marL="0" indent="0">
              <a:spcBef>
                <a:spcPts val="0"/>
              </a:spcBef>
              <a:buNone/>
            </a:pPr>
            <a:r>
              <a:rPr lang="en-US" dirty="0"/>
              <a:t>*</a:t>
            </a:r>
            <a:r>
              <a:rPr lang="en-US" sz="1050" i="1" dirty="0"/>
              <a:t>based on current rental rates 10 large boats (@ $300 each) &amp; 10 small boats (@ $150 each); per slip rental fees could be increased over time to shorten pay back period. </a:t>
            </a:r>
          </a:p>
          <a:p>
            <a:pPr marL="0" indent="0">
              <a:spcBef>
                <a:spcPts val="0"/>
              </a:spcBef>
              <a:buNone/>
            </a:pPr>
            <a:r>
              <a:rPr lang="en-US" sz="1050" i="1" dirty="0"/>
              <a:t>   </a:t>
            </a:r>
            <a:r>
              <a:rPr lang="en-US" dirty="0"/>
              <a:t> </a:t>
            </a:r>
          </a:p>
        </p:txBody>
      </p:sp>
    </p:spTree>
    <p:extLst>
      <p:ext uri="{BB962C8B-B14F-4D97-AF65-F5344CB8AC3E}">
        <p14:creationId xmlns:p14="http://schemas.microsoft.com/office/powerpoint/2010/main" val="2539401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5AE1-C036-12ED-16F1-FBFD50D62787}"/>
              </a:ext>
            </a:extLst>
          </p:cNvPr>
          <p:cNvSpPr>
            <a:spLocks noGrp="1"/>
          </p:cNvSpPr>
          <p:nvPr>
            <p:ph type="title"/>
          </p:nvPr>
        </p:nvSpPr>
        <p:spPr>
          <a:xfrm>
            <a:off x="304800" y="609600"/>
            <a:ext cx="8458199" cy="1600200"/>
          </a:xfrm>
        </p:spPr>
        <p:txBody>
          <a:bodyPr>
            <a:normAutofit fontScale="90000"/>
          </a:bodyPr>
          <a:lstStyle/>
          <a:p>
            <a:r>
              <a:rPr lang="en-US" dirty="0"/>
              <a:t>Proposed Tax based on Assessed Value (General, Road and Special Project Funds)</a:t>
            </a:r>
          </a:p>
        </p:txBody>
      </p:sp>
      <p:sp>
        <p:nvSpPr>
          <p:cNvPr id="4" name="Slide Number Placeholder 3">
            <a:extLst>
              <a:ext uri="{FF2B5EF4-FFF2-40B4-BE49-F238E27FC236}">
                <a16:creationId xmlns:a16="http://schemas.microsoft.com/office/drawing/2014/main" id="{500F46E0-6ED1-59F8-59B7-DF1D8B0C79FF}"/>
              </a:ext>
            </a:extLst>
          </p:cNvPr>
          <p:cNvSpPr>
            <a:spLocks noGrp="1"/>
          </p:cNvSpPr>
          <p:nvPr>
            <p:ph type="sldNum" sz="quarter" idx="12"/>
          </p:nvPr>
        </p:nvSpPr>
        <p:spPr/>
        <p:txBody>
          <a:bodyPr/>
          <a:lstStyle/>
          <a:p>
            <a:pPr>
              <a:defRPr/>
            </a:pPr>
            <a:endParaRPr lang="en-US" altLang="en-US"/>
          </a:p>
        </p:txBody>
      </p:sp>
      <p:pic>
        <p:nvPicPr>
          <p:cNvPr id="16" name="Picture 15">
            <a:extLst>
              <a:ext uri="{FF2B5EF4-FFF2-40B4-BE49-F238E27FC236}">
                <a16:creationId xmlns:a16="http://schemas.microsoft.com/office/drawing/2014/main" id="{DEE2B7D4-E52D-8158-CCCB-F59D5E1F18A3}"/>
              </a:ext>
            </a:extLst>
          </p:cNvPr>
          <p:cNvPicPr>
            <a:picLocks noChangeAspect="1"/>
          </p:cNvPicPr>
          <p:nvPr/>
        </p:nvPicPr>
        <p:blipFill>
          <a:blip r:embed="rId2"/>
          <a:stretch>
            <a:fillRect/>
          </a:stretch>
        </p:blipFill>
        <p:spPr>
          <a:xfrm>
            <a:off x="1676401" y="1875139"/>
            <a:ext cx="5280914" cy="4259742"/>
          </a:xfrm>
          <a:prstGeom prst="rect">
            <a:avLst/>
          </a:prstGeom>
        </p:spPr>
      </p:pic>
    </p:spTree>
    <p:extLst>
      <p:ext uri="{BB962C8B-B14F-4D97-AF65-F5344CB8AC3E}">
        <p14:creationId xmlns:p14="http://schemas.microsoft.com/office/powerpoint/2010/main" val="3605059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7E304-8047-1640-365E-F3A4ECC88E3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4ED9EDB-CB64-39DE-70C7-A7E61D1017B5}"/>
              </a:ext>
            </a:extLst>
          </p:cNvPr>
          <p:cNvSpPr>
            <a:spLocks noGrp="1"/>
          </p:cNvSpPr>
          <p:nvPr>
            <p:ph type="title"/>
          </p:nvPr>
        </p:nvSpPr>
        <p:spPr/>
        <p:txBody>
          <a:bodyPr>
            <a:normAutofit fontScale="90000"/>
          </a:bodyPr>
          <a:lstStyle/>
          <a:p>
            <a:r>
              <a:rPr lang="en-US" dirty="0"/>
              <a:t>Consider and Act Upon Proposed Dock Expansion Project</a:t>
            </a:r>
          </a:p>
        </p:txBody>
      </p:sp>
      <p:sp>
        <p:nvSpPr>
          <p:cNvPr id="6" name="Content Placeholder 5">
            <a:extLst>
              <a:ext uri="{FF2B5EF4-FFF2-40B4-BE49-F238E27FC236}">
                <a16:creationId xmlns:a16="http://schemas.microsoft.com/office/drawing/2014/main" id="{A78D6E0F-1246-9FC6-FDC3-E93A0D7E3896}"/>
              </a:ext>
            </a:extLst>
          </p:cNvPr>
          <p:cNvSpPr>
            <a:spLocks noGrp="1"/>
          </p:cNvSpPr>
          <p:nvPr>
            <p:ph idx="1"/>
          </p:nvPr>
        </p:nvSpPr>
        <p:spPr>
          <a:xfrm>
            <a:off x="644235" y="1944255"/>
            <a:ext cx="6347714" cy="3602963"/>
          </a:xfrm>
        </p:spPr>
        <p:txBody>
          <a:bodyPr>
            <a:normAutofit/>
          </a:bodyPr>
          <a:lstStyle/>
          <a:p>
            <a:r>
              <a:rPr lang="en-US" altLang="en-US" dirty="0">
                <a:latin typeface="Arial" panose="020B0604020202020204" pitchFamily="34" charset="0"/>
                <a:cs typeface="Arial" panose="020B0604020202020204" pitchFamily="34" charset="0"/>
              </a:rPr>
              <a:t>Motion to vote on the FYE 6-30-2027 Special Project Dock Expansion Spending Plan of $27,780 of which $13,080 will be funded with new tax revenue and the balance of $10,000 will be funded using dock slip revenue and existing funds</a:t>
            </a:r>
          </a:p>
          <a:p>
            <a:r>
              <a:rPr lang="en-US" dirty="0"/>
              <a:t>Second</a:t>
            </a:r>
          </a:p>
          <a:p>
            <a:r>
              <a:rPr lang="en-US" dirty="0"/>
              <a:t>Discussion</a:t>
            </a:r>
          </a:p>
          <a:p>
            <a:r>
              <a:rPr lang="en-US" dirty="0"/>
              <a:t>Vote</a:t>
            </a:r>
          </a:p>
        </p:txBody>
      </p:sp>
      <p:sp>
        <p:nvSpPr>
          <p:cNvPr id="4" name="Slide Number Placeholder 3">
            <a:extLst>
              <a:ext uri="{FF2B5EF4-FFF2-40B4-BE49-F238E27FC236}">
                <a16:creationId xmlns:a16="http://schemas.microsoft.com/office/drawing/2014/main" id="{4BA5DFFE-2FF8-F34A-EBDA-7F3499EAAA3B}"/>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710968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8FF6C-E775-122E-1C12-8838C4841E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797107D-3BD4-2987-AE45-B3D39DF5F447}"/>
              </a:ext>
            </a:extLst>
          </p:cNvPr>
          <p:cNvSpPr>
            <a:spLocks noGrp="1"/>
          </p:cNvSpPr>
          <p:nvPr>
            <p:ph type="title"/>
          </p:nvPr>
        </p:nvSpPr>
        <p:spPr/>
        <p:txBody>
          <a:bodyPr>
            <a:normAutofit/>
          </a:bodyPr>
          <a:lstStyle/>
          <a:p>
            <a:r>
              <a:rPr lang="en-US" dirty="0"/>
              <a:t>Voting – Special Project Dock Expansion</a:t>
            </a:r>
          </a:p>
        </p:txBody>
      </p:sp>
      <p:sp>
        <p:nvSpPr>
          <p:cNvPr id="6" name="Content Placeholder 5">
            <a:extLst>
              <a:ext uri="{FF2B5EF4-FFF2-40B4-BE49-F238E27FC236}">
                <a16:creationId xmlns:a16="http://schemas.microsoft.com/office/drawing/2014/main" id="{8D5B69E8-E6CD-DE16-DAD2-1F0194CDDA1B}"/>
              </a:ext>
            </a:extLst>
          </p:cNvPr>
          <p:cNvSpPr>
            <a:spLocks noGrp="1"/>
          </p:cNvSpPr>
          <p:nvPr>
            <p:ph idx="1"/>
          </p:nvPr>
        </p:nvSpPr>
        <p:spPr/>
        <p:txBody>
          <a:bodyPr/>
          <a:lstStyle/>
          <a:p>
            <a:r>
              <a:rPr lang="en-US" dirty="0"/>
              <a:t>Votes Tallied</a:t>
            </a:r>
          </a:p>
          <a:p>
            <a:r>
              <a:rPr lang="en-US" dirty="0"/>
              <a:t>Announce Approved or Rejected</a:t>
            </a:r>
          </a:p>
        </p:txBody>
      </p:sp>
      <p:sp>
        <p:nvSpPr>
          <p:cNvPr id="4" name="Slide Number Placeholder 3">
            <a:extLst>
              <a:ext uri="{FF2B5EF4-FFF2-40B4-BE49-F238E27FC236}">
                <a16:creationId xmlns:a16="http://schemas.microsoft.com/office/drawing/2014/main" id="{69D9DCC1-83F0-FA28-6042-0E0F7DE2D7D7}"/>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2541222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634D2D-2608-E0BA-8287-B9A21346D349}"/>
              </a:ext>
            </a:extLst>
          </p:cNvPr>
          <p:cNvSpPr>
            <a:spLocks noGrp="1"/>
          </p:cNvSpPr>
          <p:nvPr>
            <p:ph type="title"/>
          </p:nvPr>
        </p:nvSpPr>
        <p:spPr/>
        <p:txBody>
          <a:bodyPr/>
          <a:lstStyle/>
          <a:p>
            <a:r>
              <a:rPr lang="en-US" dirty="0"/>
              <a:t>Establish Date for 2027 Annual Meeting</a:t>
            </a:r>
          </a:p>
        </p:txBody>
      </p:sp>
      <p:sp>
        <p:nvSpPr>
          <p:cNvPr id="6" name="Content Placeholder 5">
            <a:extLst>
              <a:ext uri="{FF2B5EF4-FFF2-40B4-BE49-F238E27FC236}">
                <a16:creationId xmlns:a16="http://schemas.microsoft.com/office/drawing/2014/main" id="{86952AB3-16E7-769F-E4B9-BEF35A44A5E5}"/>
              </a:ext>
            </a:extLst>
          </p:cNvPr>
          <p:cNvSpPr>
            <a:spLocks noGrp="1"/>
          </p:cNvSpPr>
          <p:nvPr>
            <p:ph idx="1"/>
          </p:nvPr>
        </p:nvSpPr>
        <p:spPr/>
        <p:txBody>
          <a:bodyPr/>
          <a:lstStyle/>
          <a:p>
            <a:r>
              <a:rPr lang="en-US" dirty="0"/>
              <a:t>Move to hold Annual District Meeting </a:t>
            </a:r>
            <a:br>
              <a:rPr lang="en-US" dirty="0"/>
            </a:br>
            <a:r>
              <a:rPr lang="en-US" dirty="0"/>
              <a:t>Saturday, May 29, 2027 (location TBD)</a:t>
            </a:r>
          </a:p>
          <a:p>
            <a:r>
              <a:rPr lang="en-US" dirty="0"/>
              <a:t>Second</a:t>
            </a:r>
          </a:p>
          <a:p>
            <a:r>
              <a:rPr lang="en-US" dirty="0"/>
              <a:t>Any discussion?</a:t>
            </a:r>
          </a:p>
          <a:p>
            <a:r>
              <a:rPr lang="en-US" dirty="0"/>
              <a:t>Time to vote</a:t>
            </a:r>
          </a:p>
          <a:p>
            <a:endParaRPr lang="en-US" dirty="0"/>
          </a:p>
        </p:txBody>
      </p:sp>
      <p:sp>
        <p:nvSpPr>
          <p:cNvPr id="4" name="Slide Number Placeholder 3">
            <a:extLst>
              <a:ext uri="{FF2B5EF4-FFF2-40B4-BE49-F238E27FC236}">
                <a16:creationId xmlns:a16="http://schemas.microsoft.com/office/drawing/2014/main" id="{E5E6A62E-FBEB-6D00-5966-B8C0C29C9DBB}"/>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3731979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335C25-99F0-704F-7D50-4E3A071CDD00}"/>
              </a:ext>
            </a:extLst>
          </p:cNvPr>
          <p:cNvSpPr>
            <a:spLocks noGrp="1"/>
          </p:cNvSpPr>
          <p:nvPr>
            <p:ph type="title"/>
          </p:nvPr>
        </p:nvSpPr>
        <p:spPr/>
        <p:txBody>
          <a:bodyPr/>
          <a:lstStyle/>
          <a:p>
            <a:r>
              <a:rPr lang="en-US" dirty="0"/>
              <a:t>Adjournment</a:t>
            </a:r>
          </a:p>
        </p:txBody>
      </p:sp>
      <p:sp>
        <p:nvSpPr>
          <p:cNvPr id="6" name="Content Placeholder 5">
            <a:extLst>
              <a:ext uri="{FF2B5EF4-FFF2-40B4-BE49-F238E27FC236}">
                <a16:creationId xmlns:a16="http://schemas.microsoft.com/office/drawing/2014/main" id="{47F6AD4B-B73F-DA67-6AE8-61FB58639FBA}"/>
              </a:ext>
            </a:extLst>
          </p:cNvPr>
          <p:cNvSpPr>
            <a:spLocks noGrp="1"/>
          </p:cNvSpPr>
          <p:nvPr>
            <p:ph idx="1"/>
          </p:nvPr>
        </p:nvSpPr>
        <p:spPr/>
        <p:txBody>
          <a:bodyPr/>
          <a:lstStyle/>
          <a:p>
            <a:r>
              <a:rPr lang="en-US" dirty="0"/>
              <a:t>Can I get a motion that we adjourn?</a:t>
            </a:r>
          </a:p>
          <a:p>
            <a:r>
              <a:rPr lang="en-US" dirty="0"/>
              <a:t>Second</a:t>
            </a:r>
          </a:p>
          <a:p>
            <a:r>
              <a:rPr lang="en-US" dirty="0"/>
              <a:t>Any discussion?</a:t>
            </a:r>
          </a:p>
          <a:p>
            <a:r>
              <a:rPr lang="en-US" dirty="0"/>
              <a:t>Time to vote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Thank you and have a</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wonderful summer!</a:t>
            </a:r>
            <a:endParaRPr lang="en-US" dirty="0"/>
          </a:p>
        </p:txBody>
      </p:sp>
      <p:sp>
        <p:nvSpPr>
          <p:cNvPr id="4" name="Slide Number Placeholder 3">
            <a:extLst>
              <a:ext uri="{FF2B5EF4-FFF2-40B4-BE49-F238E27FC236}">
                <a16:creationId xmlns:a16="http://schemas.microsoft.com/office/drawing/2014/main" id="{D13DB2DA-4D4C-356E-6A8D-02C728E74134}"/>
              </a:ext>
            </a:extLst>
          </p:cNvPr>
          <p:cNvSpPr>
            <a:spLocks noGrp="1"/>
          </p:cNvSpPr>
          <p:nvPr>
            <p:ph type="sldNum" sz="quarter" idx="12"/>
          </p:nvPr>
        </p:nvSpPr>
        <p:spPr/>
        <p:txBody>
          <a:bodyPr/>
          <a:lstStyle/>
          <a:p>
            <a:pPr>
              <a:defRPr/>
            </a:pPr>
            <a:endParaRPr lang="en-US" altLang="en-US"/>
          </a:p>
        </p:txBody>
      </p:sp>
      <p:pic>
        <p:nvPicPr>
          <p:cNvPr id="8" name="Picture 7" descr="The image depicts a stylized sun with rays extending outward, with a palm tree and beach scenery, rendered in a simple, cartoonish style.&#10;&#10;AI-generated content may be incorrect.">
            <a:extLst>
              <a:ext uri="{FF2B5EF4-FFF2-40B4-BE49-F238E27FC236}">
                <a16:creationId xmlns:a16="http://schemas.microsoft.com/office/drawing/2014/main" id="{A4CF51BD-A59A-7CC6-BF6C-C86BC396E1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57600" y="3457575"/>
            <a:ext cx="2438400" cy="2438400"/>
          </a:xfrm>
          <a:prstGeom prst="rect">
            <a:avLst/>
          </a:prstGeom>
        </p:spPr>
      </p:pic>
    </p:spTree>
    <p:extLst>
      <p:ext uri="{BB962C8B-B14F-4D97-AF65-F5344CB8AC3E}">
        <p14:creationId xmlns:p14="http://schemas.microsoft.com/office/powerpoint/2010/main" val="32108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A209-0D95-0406-C087-9AA91DE2FE36}"/>
              </a:ext>
            </a:extLst>
          </p:cNvPr>
          <p:cNvSpPr>
            <a:spLocks noGrp="1"/>
          </p:cNvSpPr>
          <p:nvPr>
            <p:ph type="title"/>
          </p:nvPr>
        </p:nvSpPr>
        <p:spPr>
          <a:xfrm>
            <a:off x="609598" y="812462"/>
            <a:ext cx="6347713" cy="914400"/>
          </a:xfrm>
        </p:spPr>
        <p:txBody>
          <a:bodyPr/>
          <a:lstStyle/>
          <a:p>
            <a:r>
              <a:rPr lang="en-US" dirty="0"/>
              <a:t>Review Lake Operations</a:t>
            </a:r>
          </a:p>
        </p:txBody>
      </p:sp>
      <p:sp>
        <p:nvSpPr>
          <p:cNvPr id="3" name="Content Placeholder 2">
            <a:extLst>
              <a:ext uri="{FF2B5EF4-FFF2-40B4-BE49-F238E27FC236}">
                <a16:creationId xmlns:a16="http://schemas.microsoft.com/office/drawing/2014/main" id="{B7D80C70-994C-5B7B-B70B-2E8ADDD861C2}"/>
              </a:ext>
            </a:extLst>
          </p:cNvPr>
          <p:cNvSpPr>
            <a:spLocks noGrp="1"/>
          </p:cNvSpPr>
          <p:nvPr>
            <p:ph idx="1"/>
          </p:nvPr>
        </p:nvSpPr>
        <p:spPr/>
        <p:txBody>
          <a:bodyPr/>
          <a:lstStyle/>
          <a:p>
            <a:r>
              <a:rPr lang="en-US" dirty="0"/>
              <a:t>Continued hybrid monthly board meeting format</a:t>
            </a:r>
          </a:p>
          <a:p>
            <a:r>
              <a:rPr lang="en-US" dirty="0"/>
              <a:t>Newsletter is available</a:t>
            </a:r>
          </a:p>
          <a:p>
            <a:r>
              <a:rPr lang="en-US" dirty="0"/>
              <a:t>Continued distribution of welcome packages to</a:t>
            </a:r>
            <a:br>
              <a:rPr lang="en-US" dirty="0"/>
            </a:br>
            <a:r>
              <a:rPr lang="en-US" dirty="0"/>
              <a:t>new residents</a:t>
            </a:r>
          </a:p>
          <a:p>
            <a:r>
              <a:rPr lang="en-US" dirty="0"/>
              <a:t>Continued the pre-filled online registration form for beach, parking, and boat passes for those registered</a:t>
            </a:r>
            <a:br>
              <a:rPr lang="en-US" dirty="0"/>
            </a:br>
            <a:r>
              <a:rPr lang="en-US" dirty="0"/>
              <a:t>the year prior</a:t>
            </a:r>
          </a:p>
          <a:p>
            <a:r>
              <a:rPr lang="en-US" dirty="0"/>
              <a:t>6</a:t>
            </a:r>
            <a:r>
              <a:rPr lang="en-US" baseline="30000" dirty="0"/>
              <a:t>th</a:t>
            </a:r>
            <a:r>
              <a:rPr lang="en-US" dirty="0"/>
              <a:t> year of resident Beach Pass Checkers</a:t>
            </a:r>
          </a:p>
        </p:txBody>
      </p:sp>
      <p:sp>
        <p:nvSpPr>
          <p:cNvPr id="4" name="Slide Number Placeholder 3">
            <a:extLst>
              <a:ext uri="{FF2B5EF4-FFF2-40B4-BE49-F238E27FC236}">
                <a16:creationId xmlns:a16="http://schemas.microsoft.com/office/drawing/2014/main" id="{21733E79-55BD-1813-9730-C178BF81BE93}"/>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3293703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DC29-CB74-AB91-D0B1-E4E4A110FE24}"/>
              </a:ext>
            </a:extLst>
          </p:cNvPr>
          <p:cNvSpPr>
            <a:spLocks noGrp="1"/>
          </p:cNvSpPr>
          <p:nvPr>
            <p:ph type="title"/>
          </p:nvPr>
        </p:nvSpPr>
        <p:spPr/>
        <p:txBody>
          <a:bodyPr/>
          <a:lstStyle/>
          <a:p>
            <a:r>
              <a:rPr lang="en-US" dirty="0"/>
              <a:t>Lebanon Roads Committee</a:t>
            </a:r>
          </a:p>
        </p:txBody>
      </p:sp>
      <p:sp>
        <p:nvSpPr>
          <p:cNvPr id="3" name="Content Placeholder 2">
            <a:extLst>
              <a:ext uri="{FF2B5EF4-FFF2-40B4-BE49-F238E27FC236}">
                <a16:creationId xmlns:a16="http://schemas.microsoft.com/office/drawing/2014/main" id="{50C6D0D8-FAA1-ED4E-B80E-F15280DE6896}"/>
              </a:ext>
            </a:extLst>
          </p:cNvPr>
          <p:cNvSpPr>
            <a:spLocks noGrp="1"/>
          </p:cNvSpPr>
          <p:nvPr>
            <p:ph idx="1"/>
          </p:nvPr>
        </p:nvSpPr>
        <p:spPr>
          <a:xfrm>
            <a:off x="762000" y="1599985"/>
            <a:ext cx="6347714" cy="4468810"/>
          </a:xfrm>
        </p:spPr>
        <p:txBody>
          <a:bodyPr>
            <a:normAutofit/>
          </a:bodyPr>
          <a:lstStyle/>
          <a:p>
            <a:r>
              <a:rPr lang="en-US" dirty="0"/>
              <a:t>Members: Brandon Pelegano (chair), Jim Caines,</a:t>
            </a:r>
            <a:br>
              <a:rPr lang="en-US" dirty="0"/>
            </a:br>
            <a:r>
              <a:rPr lang="en-US" dirty="0"/>
              <a:t>Jodie Stubbings, Mary Withey</a:t>
            </a:r>
          </a:p>
          <a:p>
            <a:r>
              <a:rPr lang="en-US" dirty="0"/>
              <a:t>Maintain 16 private roads in Lebanon</a:t>
            </a:r>
          </a:p>
          <a:p>
            <a:pPr>
              <a:lnSpc>
                <a:spcPct val="115000"/>
              </a:lnSpc>
            </a:pPr>
            <a:r>
              <a:rPr lang="en-US" dirty="0"/>
              <a:t>Plowed 9 storms and sanded 31 times</a:t>
            </a:r>
          </a:p>
          <a:p>
            <a:pPr>
              <a:lnSpc>
                <a:spcPct val="115000"/>
              </a:lnSpc>
            </a:pPr>
            <a:r>
              <a:rPr lang="en-US" altLang="en-US" dirty="0"/>
              <a:t>First Year of maintenance contract for pothole repair – SUCCESSFUL</a:t>
            </a:r>
          </a:p>
          <a:p>
            <a:pPr lvl="1">
              <a:lnSpc>
                <a:spcPct val="115000"/>
              </a:lnSpc>
            </a:pPr>
            <a:r>
              <a:rPr lang="en-US" altLang="en-US" dirty="0"/>
              <a:t>Contractor responsible for the following:</a:t>
            </a:r>
          </a:p>
          <a:p>
            <a:pPr lvl="2">
              <a:lnSpc>
                <a:spcPct val="115000"/>
              </a:lnSpc>
            </a:pPr>
            <a:r>
              <a:rPr lang="en-US" dirty="0"/>
              <a:t>Reviews road status after storms and quickly makes repairs</a:t>
            </a:r>
          </a:p>
          <a:p>
            <a:pPr lvl="2">
              <a:lnSpc>
                <a:spcPct val="115000"/>
              </a:lnSpc>
            </a:pPr>
            <a:r>
              <a:rPr lang="en-US" altLang="en-US" dirty="0"/>
              <a:t>Fixes all potholes, removes downed trees</a:t>
            </a:r>
          </a:p>
          <a:p>
            <a:pPr lvl="2">
              <a:lnSpc>
                <a:spcPct val="115000"/>
              </a:lnSpc>
            </a:pPr>
            <a:r>
              <a:rPr lang="en-US" altLang="en-US" dirty="0"/>
              <a:t>Cleans out waterways on roadside, catch basins</a:t>
            </a:r>
          </a:p>
          <a:p>
            <a:pPr lvl="2">
              <a:lnSpc>
                <a:spcPct val="115000"/>
              </a:lnSpc>
            </a:pPr>
            <a:r>
              <a:rPr lang="en-US" altLang="en-US" dirty="0"/>
              <a:t>Spreads and crowns as much process as the District can afford</a:t>
            </a:r>
          </a:p>
          <a:p>
            <a:pPr lvl="1">
              <a:lnSpc>
                <a:spcPct val="115000"/>
              </a:lnSpc>
              <a:spcBef>
                <a:spcPts val="0"/>
              </a:spcBef>
            </a:pPr>
            <a:endParaRPr lang="en-US" sz="2000" kern="100" dirty="0">
              <a:latin typeface="Arial" panose="020B0604020202020204" pitchFamily="34" charset="0"/>
              <a:ea typeface="Aptos" panose="020B0004020202020204" pitchFamily="34" charset="0"/>
              <a:cs typeface="Arial" panose="020B0604020202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3B3ACD9A-93AE-E736-6A8A-48F37B43A00F}"/>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258254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9EF91-8209-91A1-1AED-6C4BCA89A2DE}"/>
              </a:ext>
            </a:extLst>
          </p:cNvPr>
          <p:cNvSpPr>
            <a:spLocks noGrp="1"/>
          </p:cNvSpPr>
          <p:nvPr>
            <p:ph type="title"/>
          </p:nvPr>
        </p:nvSpPr>
        <p:spPr/>
        <p:txBody>
          <a:bodyPr/>
          <a:lstStyle/>
          <a:p>
            <a:r>
              <a:rPr lang="en-US" dirty="0"/>
              <a:t>Lake Health Committee</a:t>
            </a:r>
          </a:p>
        </p:txBody>
      </p:sp>
      <p:sp>
        <p:nvSpPr>
          <p:cNvPr id="3" name="Content Placeholder 2">
            <a:extLst>
              <a:ext uri="{FF2B5EF4-FFF2-40B4-BE49-F238E27FC236}">
                <a16:creationId xmlns:a16="http://schemas.microsoft.com/office/drawing/2014/main" id="{F5E73A2F-8ED0-F3C3-7FB9-C5767D38AA71}"/>
              </a:ext>
            </a:extLst>
          </p:cNvPr>
          <p:cNvSpPr>
            <a:spLocks noGrp="1"/>
          </p:cNvSpPr>
          <p:nvPr>
            <p:ph idx="1"/>
          </p:nvPr>
        </p:nvSpPr>
        <p:spPr>
          <a:xfrm>
            <a:off x="609598" y="1295400"/>
            <a:ext cx="7086602" cy="4876800"/>
          </a:xfrm>
        </p:spPr>
        <p:txBody>
          <a:bodyPr>
            <a:normAutofit fontScale="77500" lnSpcReduction="20000"/>
          </a:bodyPr>
          <a:lstStyle/>
          <a:p>
            <a:r>
              <a:rPr lang="en-US" altLang="en-US" b="1" dirty="0">
                <a:solidFill>
                  <a:schemeClr val="bg2">
                    <a:lumMod val="10000"/>
                  </a:schemeClr>
                </a:solidFill>
                <a:latin typeface="Arial" pitchFamily="34" charset="0"/>
                <a:cs typeface="Arial" pitchFamily="34" charset="0"/>
              </a:rPr>
              <a:t>Members: </a:t>
            </a:r>
            <a:r>
              <a:rPr lang="en-US" altLang="en-US" dirty="0">
                <a:solidFill>
                  <a:schemeClr val="bg2">
                    <a:lumMod val="10000"/>
                  </a:schemeClr>
                </a:solidFill>
                <a:latin typeface="Arial" pitchFamily="34" charset="0"/>
                <a:cs typeface="Arial" pitchFamily="34" charset="0"/>
              </a:rPr>
              <a:t>Jeff Arpin (Chair), Murray Cruickshank, Kathy Feldman, Duncan Keith, Ari Novis, Les Parlin, and Jean Waleszczyk</a:t>
            </a:r>
          </a:p>
          <a:p>
            <a:r>
              <a:rPr lang="en-US" sz="1900" dirty="0">
                <a:solidFill>
                  <a:schemeClr val="bg2">
                    <a:lumMod val="10000"/>
                  </a:schemeClr>
                </a:solidFill>
                <a:latin typeface="Arial" pitchFamily="34" charset="0"/>
                <a:cs typeface="Arial" pitchFamily="34" charset="0"/>
              </a:rPr>
              <a:t>Activities</a:t>
            </a:r>
          </a:p>
          <a:p>
            <a:pPr lvl="1"/>
            <a:r>
              <a:rPr lang="en-US" sz="1900" dirty="0">
                <a:solidFill>
                  <a:schemeClr val="bg2">
                    <a:lumMod val="10000"/>
                  </a:schemeClr>
                </a:solidFill>
                <a:latin typeface="Arial" pitchFamily="34" charset="0"/>
                <a:cs typeface="Arial" pitchFamily="34" charset="0"/>
              </a:rPr>
              <a:t>Limnologist, town, DEEP, CAES, CFL, and treatment specialist interface</a:t>
            </a:r>
          </a:p>
          <a:p>
            <a:pPr lvl="1"/>
            <a:r>
              <a:rPr lang="en-US" sz="1900" dirty="0">
                <a:solidFill>
                  <a:schemeClr val="bg2">
                    <a:lumMod val="10000"/>
                  </a:schemeClr>
                </a:solidFill>
                <a:latin typeface="Arial" pitchFamily="34" charset="0"/>
                <a:cs typeface="Arial" pitchFamily="34" charset="0"/>
              </a:rPr>
              <a:t>Beach water (weekly), stormwater (heavy rain) and deepwater (biweekly) sampling and data summary reporting</a:t>
            </a:r>
          </a:p>
          <a:p>
            <a:pPr lvl="1"/>
            <a:r>
              <a:rPr lang="en-US" sz="1900" dirty="0">
                <a:solidFill>
                  <a:schemeClr val="bg2">
                    <a:lumMod val="10000"/>
                  </a:schemeClr>
                </a:solidFill>
                <a:latin typeface="Arial" pitchFamily="34" charset="0"/>
                <a:cs typeface="Arial" pitchFamily="34" charset="0"/>
              </a:rPr>
              <a:t>Monitor catch basin debris and cleaning for sediment and erosion control</a:t>
            </a:r>
          </a:p>
          <a:p>
            <a:pPr lvl="1"/>
            <a:r>
              <a:rPr lang="en-US" sz="1900" dirty="0">
                <a:solidFill>
                  <a:schemeClr val="bg2">
                    <a:lumMod val="10000"/>
                  </a:schemeClr>
                </a:solidFill>
                <a:latin typeface="Arial" pitchFamily="34" charset="0"/>
                <a:cs typeface="Arial" pitchFamily="34" charset="0"/>
              </a:rPr>
              <a:t>Invasive plant management (permits, inspections, monitoring, coordination, education)</a:t>
            </a:r>
          </a:p>
          <a:p>
            <a:pPr lvl="1"/>
            <a:r>
              <a:rPr lang="en-US" sz="1900" dirty="0">
                <a:solidFill>
                  <a:schemeClr val="bg2">
                    <a:lumMod val="10000"/>
                  </a:schemeClr>
                </a:solidFill>
                <a:latin typeface="Arial" pitchFamily="34" charset="0"/>
                <a:cs typeface="Arial" pitchFamily="34" charset="0"/>
              </a:rPr>
              <a:t>District resident support (shoreline inspections, benthic barriers, cattail and algae management) and organized educational presentations by GZA,</a:t>
            </a:r>
            <a:br>
              <a:rPr lang="en-US" sz="1900" dirty="0">
                <a:solidFill>
                  <a:schemeClr val="bg2">
                    <a:lumMod val="10000"/>
                  </a:schemeClr>
                </a:solidFill>
                <a:latin typeface="Arial" pitchFamily="34" charset="0"/>
                <a:cs typeface="Arial" pitchFamily="34" charset="0"/>
              </a:rPr>
            </a:br>
            <a:r>
              <a:rPr lang="en-US" sz="1900" dirty="0">
                <a:solidFill>
                  <a:schemeClr val="bg2">
                    <a:lumMod val="10000"/>
                  </a:schemeClr>
                </a:solidFill>
                <a:latin typeface="Arial" pitchFamily="34" charset="0"/>
                <a:cs typeface="Arial" pitchFamily="34" charset="0"/>
              </a:rPr>
              <a:t>CAES to District</a:t>
            </a:r>
          </a:p>
          <a:p>
            <a:pPr lvl="1"/>
            <a:r>
              <a:rPr lang="en-US" sz="1900" dirty="0">
                <a:solidFill>
                  <a:schemeClr val="bg2">
                    <a:lumMod val="10000"/>
                  </a:schemeClr>
                </a:solidFill>
                <a:latin typeface="Arial" pitchFamily="34" charset="0"/>
                <a:cs typeface="Arial" pitchFamily="34" charset="0"/>
              </a:rPr>
              <a:t>Lake Health web page updates with reports, analysis, lake nutrient data, educational material, all past limnology, bathymetry and aquatic plant</a:t>
            </a:r>
            <a:br>
              <a:rPr lang="en-US" sz="1900" dirty="0">
                <a:solidFill>
                  <a:schemeClr val="bg2">
                    <a:lumMod val="10000"/>
                  </a:schemeClr>
                </a:solidFill>
                <a:latin typeface="Arial" pitchFamily="34" charset="0"/>
                <a:cs typeface="Arial" pitchFamily="34" charset="0"/>
              </a:rPr>
            </a:br>
            <a:r>
              <a:rPr lang="en-US" sz="1900" dirty="0">
                <a:solidFill>
                  <a:schemeClr val="bg2">
                    <a:lumMod val="10000"/>
                  </a:schemeClr>
                </a:solidFill>
                <a:latin typeface="Arial" pitchFamily="34" charset="0"/>
                <a:cs typeface="Arial" pitchFamily="34" charset="0"/>
              </a:rPr>
              <a:t>survey reports</a:t>
            </a:r>
          </a:p>
          <a:p>
            <a:pPr lvl="1"/>
            <a:r>
              <a:rPr lang="en-US" sz="1900" dirty="0">
                <a:solidFill>
                  <a:schemeClr val="bg2">
                    <a:lumMod val="10000"/>
                  </a:schemeClr>
                </a:solidFill>
                <a:latin typeface="Arial" pitchFamily="34" charset="0"/>
                <a:cs typeface="Arial" pitchFamily="34" charset="0"/>
              </a:rPr>
              <a:t>Attended educational seminars with DEEP, CAES and CFL to gain more knowledge and presented general lake health at other lake communities and CFL events</a:t>
            </a:r>
          </a:p>
        </p:txBody>
      </p:sp>
      <p:sp>
        <p:nvSpPr>
          <p:cNvPr id="4" name="Slide Number Placeholder 3">
            <a:extLst>
              <a:ext uri="{FF2B5EF4-FFF2-40B4-BE49-F238E27FC236}">
                <a16:creationId xmlns:a16="http://schemas.microsoft.com/office/drawing/2014/main" id="{F567C5A6-6544-1DBC-3D6B-E1BAD360A253}"/>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32667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9CB47-47B0-8033-DADE-930614FF49D1}"/>
              </a:ext>
            </a:extLst>
          </p:cNvPr>
          <p:cNvSpPr>
            <a:spLocks noGrp="1"/>
          </p:cNvSpPr>
          <p:nvPr>
            <p:ph type="title"/>
          </p:nvPr>
        </p:nvSpPr>
        <p:spPr/>
        <p:txBody>
          <a:bodyPr/>
          <a:lstStyle/>
          <a:p>
            <a:r>
              <a:rPr lang="en-US" dirty="0"/>
              <a:t>What Can You Do To Help?</a:t>
            </a:r>
          </a:p>
        </p:txBody>
      </p:sp>
      <p:sp>
        <p:nvSpPr>
          <p:cNvPr id="3" name="Content Placeholder 2">
            <a:extLst>
              <a:ext uri="{FF2B5EF4-FFF2-40B4-BE49-F238E27FC236}">
                <a16:creationId xmlns:a16="http://schemas.microsoft.com/office/drawing/2014/main" id="{770E22A8-AD70-9FC8-46B0-0E6930033884}"/>
              </a:ext>
            </a:extLst>
          </p:cNvPr>
          <p:cNvSpPr>
            <a:spLocks noGrp="1"/>
          </p:cNvSpPr>
          <p:nvPr>
            <p:ph idx="1"/>
          </p:nvPr>
        </p:nvSpPr>
        <p:spPr>
          <a:xfrm>
            <a:off x="609599" y="1447800"/>
            <a:ext cx="6347714" cy="4958688"/>
          </a:xfrm>
        </p:spPr>
        <p:txBody>
          <a:bodyPr>
            <a:normAutofit/>
          </a:bodyPr>
          <a:lstStyle/>
          <a:p>
            <a:r>
              <a:rPr lang="en-US" dirty="0"/>
              <a:t>Test your lawn before any treatment and do not fertilize if the soil tests fine for your uses; leave lawn clippings, use compost, and pick up pet droppings</a:t>
            </a:r>
          </a:p>
          <a:p>
            <a:r>
              <a:rPr lang="en-US" dirty="0"/>
              <a:t>Remember fertilizer that makes your lawn grow makes the plants in the lake grow</a:t>
            </a:r>
          </a:p>
          <a:p>
            <a:r>
              <a:rPr lang="en-US" dirty="0"/>
              <a:t>If using a contractor to fertilize your lawn, read the MSDS sheet and look for any impacts on fish, waterfowl, and water quality</a:t>
            </a:r>
          </a:p>
          <a:p>
            <a:r>
              <a:rPr lang="en-US" dirty="0"/>
              <a:t>We strongly recommend not using a lawn treatment service; heavy rains may push chemicals straight into the lake immediately following treatment</a:t>
            </a:r>
          </a:p>
        </p:txBody>
      </p:sp>
      <p:sp>
        <p:nvSpPr>
          <p:cNvPr id="4" name="Slide Number Placeholder 3">
            <a:extLst>
              <a:ext uri="{FF2B5EF4-FFF2-40B4-BE49-F238E27FC236}">
                <a16:creationId xmlns:a16="http://schemas.microsoft.com/office/drawing/2014/main" id="{4FA08871-5012-9E22-FB09-C313698847E7}"/>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3830310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48B9F-61C7-056C-F94A-E13A7D88B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1A4D3A-876A-123E-F083-FFF7D974F4EC}"/>
              </a:ext>
            </a:extLst>
          </p:cNvPr>
          <p:cNvSpPr>
            <a:spLocks noGrp="1"/>
          </p:cNvSpPr>
          <p:nvPr>
            <p:ph type="title"/>
          </p:nvPr>
        </p:nvSpPr>
        <p:spPr/>
        <p:txBody>
          <a:bodyPr/>
          <a:lstStyle/>
          <a:p>
            <a:r>
              <a:rPr lang="en-US" dirty="0"/>
              <a:t>What Can You Do To Help?</a:t>
            </a:r>
          </a:p>
        </p:txBody>
      </p:sp>
      <p:sp>
        <p:nvSpPr>
          <p:cNvPr id="3" name="Content Placeholder 2">
            <a:extLst>
              <a:ext uri="{FF2B5EF4-FFF2-40B4-BE49-F238E27FC236}">
                <a16:creationId xmlns:a16="http://schemas.microsoft.com/office/drawing/2014/main" id="{0B3B3CFE-50E8-6249-0BC9-47A158907C61}"/>
              </a:ext>
            </a:extLst>
          </p:cNvPr>
          <p:cNvSpPr>
            <a:spLocks noGrp="1"/>
          </p:cNvSpPr>
          <p:nvPr>
            <p:ph idx="1"/>
          </p:nvPr>
        </p:nvSpPr>
        <p:spPr>
          <a:xfrm>
            <a:off x="609599" y="1447800"/>
            <a:ext cx="6347714" cy="4958688"/>
          </a:xfrm>
        </p:spPr>
        <p:txBody>
          <a:bodyPr>
            <a:normAutofit/>
          </a:bodyPr>
          <a:lstStyle/>
          <a:p>
            <a:r>
              <a:rPr lang="en-US" dirty="0"/>
              <a:t>All homeowners are lakefront property; our stormwater system collects all watershed water and sends it straight to the lake</a:t>
            </a:r>
          </a:p>
          <a:p>
            <a:r>
              <a:rPr lang="en-US" dirty="0"/>
              <a:t>Connecticut law forbids the use of phosphorus on established lawns; UCONN notes – phosphorus is the number one cause of declining water quality in fresh water lakes and ponds in Connecticut</a:t>
            </a:r>
          </a:p>
          <a:p>
            <a:r>
              <a:rPr lang="en-US" dirty="0"/>
              <a:t>PLEASE visit the ALHC web page for information and educational resources; contact the ALHC with any questions</a:t>
            </a:r>
          </a:p>
          <a:p>
            <a:r>
              <a:rPr lang="en-US" dirty="0"/>
              <a:t>Look for invasive plants - especially Eurasian watermilfoil and hydrilla; report to a board member or ALHC</a:t>
            </a:r>
          </a:p>
          <a:p>
            <a:r>
              <a:rPr lang="en-US" dirty="0"/>
              <a:t>PLEASE make sure your watercraft is spotless (inside and out) if it has been in another body of water</a:t>
            </a:r>
          </a:p>
        </p:txBody>
      </p:sp>
      <p:sp>
        <p:nvSpPr>
          <p:cNvPr id="4" name="Slide Number Placeholder 3">
            <a:extLst>
              <a:ext uri="{FF2B5EF4-FFF2-40B4-BE49-F238E27FC236}">
                <a16:creationId xmlns:a16="http://schemas.microsoft.com/office/drawing/2014/main" id="{717F10B5-0762-2DC8-AC5E-DB3D2EAE3CD7}"/>
              </a:ext>
            </a:extLst>
          </p:cNvPr>
          <p:cNvSpPr>
            <a:spLocks noGrp="1"/>
          </p:cNvSpPr>
          <p:nvPr>
            <p:ph type="sldNum" sz="quarter" idx="12"/>
          </p:nvPr>
        </p:nvSpPr>
        <p:spPr/>
        <p:txBody>
          <a:bodyPr/>
          <a:lstStyle/>
          <a:p>
            <a:pPr>
              <a:defRPr/>
            </a:pPr>
            <a:endParaRPr lang="en-US" altLang="en-US"/>
          </a:p>
        </p:txBody>
      </p:sp>
    </p:spTree>
    <p:extLst>
      <p:ext uri="{BB962C8B-B14F-4D97-AF65-F5344CB8AC3E}">
        <p14:creationId xmlns:p14="http://schemas.microsoft.com/office/powerpoint/2010/main" val="42095912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 - &amp;quot;Welcome to the &amp;#x0D;&amp;#x0A;ALD 2011 Annual Meeting&amp;quot;&quot;/&gt;&lt;property id=&quot;20307&quot; value=&quot;256&quot;/&gt;&lt;/object&gt;&lt;object type=&quot;3&quot; unique_id=&quot;10026&quot;&gt;&lt;property id=&quot;20148&quot; value=&quot;5&quot;/&gt;&lt;property id=&quot;20300&quot; value=&quot;Slide 3 - &amp;quot;Agenda, Goals &amp;amp; Order&amp;quot;&quot;/&gt;&lt;property id=&quot;20307&quot; value=&quot;257&quot;/&gt;&lt;/object&gt;&lt;object type=&quot;3&quot; unique_id=&quot;10055&quot;&gt;&lt;property id=&quot;20148&quot; value=&quot;5&quot;/&gt;&lt;property id=&quot;20300&quot; value=&quot;Slide 6 - &amp;quot;Approving Minutes&amp;quot;&quot;/&gt;&lt;property id=&quot;20307&quot; value=&quot;259&quot;/&gt;&lt;/object&gt;&lt;object type=&quot;3&quot; unique_id=&quot;10074&quot;&gt;&lt;property id=&quot;20148&quot; value=&quot;5&quot;/&gt;&lt;property id=&quot;20300&quot; value=&quot;Slide 7 - &amp;quot;Report of Activities: 2010 - 2011&amp;quot;&quot;/&gt;&lt;property id=&quot;20307&quot; value=&quot;260&quot;/&gt;&lt;/object&gt;&lt;object type=&quot;3&quot; unique_id=&quot;10138&quot;&gt;&lt;property id=&quot;20148&quot; value=&quot;5&quot;/&gt;&lt;property id=&quot;20300&quot; value=&quot;Slide 4 - &amp;quot;2010-11 Board of Directors&amp;quot;&quot;/&gt;&lt;property id=&quot;20307&quot; value=&quot;262&quot;/&gt;&lt;/object&gt;&lt;object type=&quot;3&quot; unique_id=&quot;10139&quot;&gt;&lt;property id=&quot;20148&quot; value=&quot;5&quot;/&gt;&lt;property id=&quot;20300&quot; value=&quot;Slide 10 - &amp;quot;Treasurer’s Report&amp;quot;&quot;/&gt;&lt;property id=&quot;20307&quot; value=&quot;261&quot;/&gt;&lt;/object&gt;&lt;object type=&quot;3&quot; unique_id=&quot;10185&quot;&gt;&lt;property id=&quot;20148&quot; value=&quot;5&quot;/&gt;&lt;property id=&quot;20300&quot; value=&quot;Slide 14 - &amp;quot;Tax Collector’s Report&amp;quot;&quot;/&gt;&lt;property id=&quot;20307&quot; value=&quot;263&quot;/&gt;&lt;/object&gt;&lt;object type=&quot;3&quot; unique_id=&quot;10216&quot;&gt;&lt;property id=&quot;20148&quot; value=&quot;5&quot;/&gt;&lt;property id=&quot;20300&quot; value=&quot;Slide 16 - &amp;quot;Elect Directors &amp;quot;&quot;/&gt;&lt;property id=&quot;20307&quot; value=&quot;264&quot;/&gt;&lt;/object&gt;&lt;object type=&quot;3&quot; unique_id=&quot;10272&quot;&gt;&lt;property id=&quot;20148&quot; value=&quot;5&quot;/&gt;&lt;property id=&quot;20300&quot; value=&quot;Slide 17 - &amp;quot;Elect Officers&amp;quot;&quot;/&gt;&lt;property id=&quot;20307&quot; value=&quot;265&quot;/&gt;&lt;/object&gt;&lt;object type=&quot;3&quot; unique_id=&quot;10309&quot;&gt;&lt;property id=&quot;20148&quot; value=&quot;5&quot;/&gt;&lt;property id=&quot;20300&quot; value=&quot;Slide 19 - &amp;quot;Consider and Act Upon Proposed Budget &amp;#x0D;&amp;#x0A;for Lebanon Roads&amp;#x0D;&amp;#x0A;FY 2011 – 2012&amp;quot;&quot;/&gt;&lt;property id=&quot;20307&quot; value=&quot;266&quot;/&gt;&lt;/object&gt;&lt;object type=&quot;3&quot; unique_id=&quot;10375&quot;&gt;&lt;property id=&quot;20148&quot; value=&quot;5&quot;/&gt;&lt;property id=&quot;20300&quot; value=&quot;Slide 21 - &amp;quot;Establish Date for &amp;#x0D;&amp;#x0A;2012 Annual Meeting&amp;quot;&quot;/&gt;&lt;property id=&quot;20307&quot; value=&quot;267&quot;/&gt;&lt;/object&gt;&lt;object type=&quot;3&quot; unique_id=&quot;10432&quot;&gt;&lt;property id=&quot;20148&quot; value=&quot;5&quot;/&gt;&lt;property id=&quot;20300&quot; value=&quot;Slide 22 - &amp;quot;Consider and Act &amp;#x0D;&amp;#x0A;Upon Any Business&amp;quot;&quot;/&gt;&lt;property id=&quot;20307&quot; value=&quot;268&quot;/&gt;&lt;/object&gt;&lt;object type=&quot;3&quot; unique_id=&quot;10433&quot;&gt;&lt;property id=&quot;20148&quot; value=&quot;5&quot;/&gt;&lt;property id=&quot;20300&quot; value=&quot;Slide 23 - &amp;quot;Adjournment&amp;quot;&quot;/&gt;&lt;property id=&quot;20307&quot; value=&quot;269&quot;/&gt;&lt;/object&gt;&lt;object type=&quot;3&quot; unique_id=&quot;10434&quot;&gt;&lt;property id=&quot;20148&quot; value=&quot;5&quot;/&gt;&lt;property id=&quot;20300&quot; value=&quot;Slide 1 - &amp;quot;Amston Lake District Sunrise&amp;quot;&quot;/&gt;&lt;property id=&quot;20307&quot; value=&quot;270&quot;/&gt;&lt;/object&gt;&lt;object type=&quot;3&quot; unique_id=&quot;10435&quot;&gt;&lt;property id=&quot;20148&quot; value=&quot;5&quot;/&gt;&lt;property id=&quot;20300&quot; value=&quot;Slide 5 - &amp;quot;Minutes Vote&amp;quot;&quot;/&gt;&lt;property id=&quot;20307&quot; value=&quot;273&quot;/&gt;&lt;/object&gt;&lt;object type=&quot;3&quot; unique_id=&quot;10436&quot;&gt;&lt;property id=&quot;20148&quot; value=&quot;5&quot;/&gt;&lt;property id=&quot;20300&quot; value=&quot;Slide 8 - &amp;quot;Financials&amp;quot;&quot;/&gt;&lt;property id=&quot;20307&quot; value=&quot;276&quot;/&gt;&lt;/object&gt;&lt;object type=&quot;3&quot; unique_id=&quot;10437&quot;&gt;&lt;property id=&quot;20148&quot; value=&quot;5&quot;/&gt;&lt;property id=&quot;20300&quot; value=&quot;Slide 9 - &amp;quot;Financials&amp;quot;&quot;/&gt;&lt;property id=&quot;20307&quot; value=&quot;275&quot;/&gt;&lt;/object&gt;&lt;object type=&quot;3&quot; unique_id=&quot;10438&quot;&gt;&lt;property id=&quot;20148&quot; value=&quot;5&quot;/&gt;&lt;property id=&quot;20300&quot; value=&quot;Slide 11 - &amp;quot;Where are we to date?&amp;quot;&quot;/&gt;&lt;property id=&quot;20307&quot; value=&quot;277&quot;/&gt;&lt;/object&gt;&lt;object type=&quot;3&quot; unique_id=&quot;10439&quot;&gt;&lt;property id=&quot;20148&quot; value=&quot;5&quot;/&gt;&lt;property id=&quot;20300&quot; value=&quot;Slide 12 - &amp;quot;Liquid Assets as of 4/30/2010&amp;quot;&quot;/&gt;&lt;property id=&quot;20307&quot; value=&quot;280&quot;/&gt;&lt;/object&gt;&lt;object type=&quot;3&quot; unique_id=&quot;10440&quot;&gt;&lt;property id=&quot;20148&quot; value=&quot;5&quot;/&gt;&lt;property id=&quot;20300&quot; value=&quot;Slide 13 - &amp;quot;Treasurer’s Report&amp;quot;&quot;/&gt;&lt;property id=&quot;20307&quot; value=&quot;271&quot;/&gt;&lt;/object&gt;&lt;object type=&quot;3&quot; unique_id=&quot;10441&quot;&gt;&lt;property id=&quot;20148&quot; value=&quot;5&quot;/&gt;&lt;property id=&quot;20300&quot; value=&quot;Slide 15 - &amp;quot;Elections for 2011 - 2012&amp;quot;&quot;/&gt;&lt;property id=&quot;20307&quot; value=&quot;274&quot;/&gt;&lt;/object&gt;&lt;object type=&quot;3&quot; unique_id=&quot;10442&quot;&gt;&lt;property id=&quot;20148&quot; value=&quot;5&quot;/&gt;&lt;property id=&quot;20300&quot; value=&quot;Slide 18 - &amp;quot;2011-2012 Proposed Budget&amp;quot;&quot;/&gt;&lt;property id=&quot;20307&quot; value=&quot;272&quot;/&gt;&lt;/object&gt;&lt;object type=&quot;3&quot; unique_id=&quot;10443&quot;&gt;&lt;property id=&quot;20148&quot; value=&quot;5&quot;/&gt;&lt;property id=&quot;20300&quot; value=&quot;Slide 20 - &amp;quot;Consider and Act Upon Proposed Budget &amp;#x0D;&amp;#x0A;for ALD &amp;#x0D;&amp;#x0A;FY 2011 – 2012 (Hand-Out)&amp;quot;&quot;/&gt;&lt;property id=&quot;20307&quot; value=&quot;283&quot;/&gt;&lt;/object&gt;&lt;object type=&quot;3&quot; unique_id=&quot;10444&quot;&gt;&lt;property id=&quot;20148&quot; value=&quot;5&quot;/&gt;&lt;property id=&quot;20300&quot; value=&quot;Slide 24&quot;/&gt;&lt;property id=&quot;20307&quot; value=&quot;27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39052</TotalTime>
  <Words>2247</Words>
  <Application>Microsoft Office PowerPoint</Application>
  <PresentationFormat>On-screen Show (4:3)</PresentationFormat>
  <Paragraphs>293</Paragraphs>
  <Slides>48</Slides>
  <Notes>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60" baseType="lpstr">
      <vt:lpstr>Arial</vt:lpstr>
      <vt:lpstr>Bookman Old Style</vt:lpstr>
      <vt:lpstr>Calibri</vt:lpstr>
      <vt:lpstr>Gill Sans MT</vt:lpstr>
      <vt:lpstr>Trebuchet MS</vt:lpstr>
      <vt:lpstr>Verdana</vt:lpstr>
      <vt:lpstr>Wingdings</vt:lpstr>
      <vt:lpstr>Wingdings 2</vt:lpstr>
      <vt:lpstr>Wingdings 3</vt:lpstr>
      <vt:lpstr>Origin</vt:lpstr>
      <vt:lpstr>Facet</vt:lpstr>
      <vt:lpstr>Worksheet</vt:lpstr>
      <vt:lpstr>PowerPoint Presentation</vt:lpstr>
      <vt:lpstr>Agenda</vt:lpstr>
      <vt:lpstr>2025 – 26 Board of Directors</vt:lpstr>
      <vt:lpstr>Approval of May 31, 2025 Annual Meeting Minutes</vt:lpstr>
      <vt:lpstr>Review Lake Operations</vt:lpstr>
      <vt:lpstr>Lebanon Roads Committee</vt:lpstr>
      <vt:lpstr>Lake Health Committee</vt:lpstr>
      <vt:lpstr>What Can You Do To Help?</vt:lpstr>
      <vt:lpstr>What Can You Do To Help?</vt:lpstr>
      <vt:lpstr>PROTECT OUR LAKE</vt:lpstr>
      <vt:lpstr>Beaches and ROWs Committee</vt:lpstr>
      <vt:lpstr>Dams Committee</vt:lpstr>
      <vt:lpstr>Dock Committee</vt:lpstr>
      <vt:lpstr>Long-Term Financial Planning Committee</vt:lpstr>
      <vt:lpstr>Lake Usage Committee</vt:lpstr>
      <vt:lpstr>ALA Information – John Matra</vt:lpstr>
      <vt:lpstr>PowerPoint Presentation</vt:lpstr>
      <vt:lpstr>PowerPoint Presentation</vt:lpstr>
      <vt:lpstr>PowerPoint Presentation</vt:lpstr>
      <vt:lpstr>Volunteer Recognition</vt:lpstr>
      <vt:lpstr>Remaining Beach and Boat Pass Distribution Dates</vt:lpstr>
      <vt:lpstr>Elections for 2026 - 2027</vt:lpstr>
      <vt:lpstr>Nominate Directors</vt:lpstr>
      <vt:lpstr>Elect Officers for 1-Year Term</vt:lpstr>
      <vt:lpstr>Year to Date Financials  2027 Budget</vt:lpstr>
      <vt:lpstr>Order of Presentation</vt:lpstr>
      <vt:lpstr>YTD Tax Collections</vt:lpstr>
      <vt:lpstr>YTD Financial Results</vt:lpstr>
      <vt:lpstr>Fund Balances </vt:lpstr>
      <vt:lpstr>Cash Balances </vt:lpstr>
      <vt:lpstr>Proposed General Fund Budget </vt:lpstr>
      <vt:lpstr>Proposed Tax based on Assessed Value General Fund</vt:lpstr>
      <vt:lpstr>Consider and Act Upon Proposed 2027 General Fund Budget </vt:lpstr>
      <vt:lpstr>Voting – General Fund Budget  FYE 6-30-2027 </vt:lpstr>
      <vt:lpstr>Proposed Road Fund Budget </vt:lpstr>
      <vt:lpstr>Proposed Tax based on Assessed Value General and Road Funds</vt:lpstr>
      <vt:lpstr>Consider and Act Upon Proposed Budget for Lebanon Roads FY 2026-2027</vt:lpstr>
      <vt:lpstr>Voting – Lebanon Roads Fund Budget FY 2026-2027</vt:lpstr>
      <vt:lpstr>Special Project – Dock Expansion Opening Statement</vt:lpstr>
      <vt:lpstr>Special Project – Dock Expansion</vt:lpstr>
      <vt:lpstr>Main Beach Changes</vt:lpstr>
      <vt:lpstr>Lollipop Changes</vt:lpstr>
      <vt:lpstr>COST FOR PROPOSED CHANGES</vt:lpstr>
      <vt:lpstr>Proposed Tax based on Assessed Value (General, Road and Special Project Funds)</vt:lpstr>
      <vt:lpstr>Consider and Act Upon Proposed Dock Expansion Project</vt:lpstr>
      <vt:lpstr>Voting – Special Project Dock Expansion</vt:lpstr>
      <vt:lpstr>Establish Date for 2027 Annual Meeting</vt:lpstr>
      <vt:lpstr>Adjournment</vt:lpstr>
    </vt:vector>
  </TitlesOfParts>
  <Company>TopCoder,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ALD 2010 Annual Meeting</dc:title>
  <dc:creator>markpaul</dc:creator>
  <cp:keywords>Non Technical</cp:keywords>
  <cp:lastModifiedBy>ALD Treasurer Jim Caines</cp:lastModifiedBy>
  <cp:revision>655</cp:revision>
  <cp:lastPrinted>2026-04-22T22:36:43Z</cp:lastPrinted>
  <dcterms:created xsi:type="dcterms:W3CDTF">2010-05-03T14:16:41Z</dcterms:created>
  <dcterms:modified xsi:type="dcterms:W3CDTF">2026-05-27T19:09:25Z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a3df1914-499b-4c9a-8010-f55728dca89b</vt:lpwstr>
  </property>
  <property fmtid="{D5CDD505-2E9C-101B-9397-08002B2CF9AE}" pid="3" name="UTCTechnicalData">
    <vt:lpwstr>No</vt:lpwstr>
  </property>
  <property fmtid="{D5CDD505-2E9C-101B-9397-08002B2CF9AE}" pid="4" name="UTCTechnicalDataKeyword">
    <vt:lpwstr>Non Technical</vt:lpwstr>
  </property>
</Properties>
</file>